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8" r:id="rId3"/>
    <p:sldId id="259" r:id="rId4"/>
    <p:sldId id="260" r:id="rId5"/>
    <p:sldId id="257" r:id="rId6"/>
    <p:sldId id="328" r:id="rId7"/>
    <p:sldId id="286" r:id="rId8"/>
    <p:sldId id="378" r:id="rId9"/>
    <p:sldId id="330" r:id="rId10"/>
    <p:sldId id="287" r:id="rId11"/>
    <p:sldId id="379" r:id="rId12"/>
    <p:sldId id="322" r:id="rId13"/>
    <p:sldId id="332" r:id="rId14"/>
    <p:sldId id="333" r:id="rId15"/>
    <p:sldId id="334" r:id="rId16"/>
    <p:sldId id="335" r:id="rId17"/>
    <p:sldId id="336" r:id="rId18"/>
    <p:sldId id="289" r:id="rId19"/>
    <p:sldId id="302" r:id="rId20"/>
    <p:sldId id="380" r:id="rId21"/>
    <p:sldId id="304" r:id="rId22"/>
    <p:sldId id="376" r:id="rId23"/>
    <p:sldId id="303" r:id="rId24"/>
    <p:sldId id="301" r:id="rId25"/>
    <p:sldId id="290" r:id="rId26"/>
    <p:sldId id="377" r:id="rId27"/>
    <p:sldId id="283" r:id="rId28"/>
  </p:sldIdLst>
  <p:sldSz cx="12192000" cy="6858000"/>
  <p:notesSz cx="6858000" cy="9144000"/>
  <p:defaultTextStyle>
    <a:defPPr>
      <a:defRPr lang="zh-CN"/>
    </a:defPPr>
    <a:lvl1pPr marL="0" algn="l" defTabSz="913765" rtl="0" eaLnBrk="1" latinLnBrk="0" hangingPunct="1">
      <a:defRPr sz="1900" kern="1200">
        <a:solidFill>
          <a:schemeClr val="tx1"/>
        </a:solidFill>
        <a:latin typeface="+mn-lt"/>
        <a:ea typeface="+mn-ea"/>
        <a:cs typeface="+mn-cs"/>
      </a:defRPr>
    </a:lvl1pPr>
    <a:lvl2pPr marL="457200" algn="l" defTabSz="913765" rtl="0" eaLnBrk="1" latinLnBrk="0" hangingPunct="1">
      <a:defRPr sz="1900" kern="1200">
        <a:solidFill>
          <a:schemeClr val="tx1"/>
        </a:solidFill>
        <a:latin typeface="+mn-lt"/>
        <a:ea typeface="+mn-ea"/>
        <a:cs typeface="+mn-cs"/>
      </a:defRPr>
    </a:lvl2pPr>
    <a:lvl3pPr marL="914400" algn="l" defTabSz="913765" rtl="0" eaLnBrk="1" latinLnBrk="0" hangingPunct="1">
      <a:defRPr sz="1900" kern="1200">
        <a:solidFill>
          <a:schemeClr val="tx1"/>
        </a:solidFill>
        <a:latin typeface="+mn-lt"/>
        <a:ea typeface="+mn-ea"/>
        <a:cs typeface="+mn-cs"/>
      </a:defRPr>
    </a:lvl3pPr>
    <a:lvl4pPr marL="1371600" algn="l" defTabSz="913765" rtl="0" eaLnBrk="1" latinLnBrk="0" hangingPunct="1">
      <a:defRPr sz="1900" kern="1200">
        <a:solidFill>
          <a:schemeClr val="tx1"/>
        </a:solidFill>
        <a:latin typeface="+mn-lt"/>
        <a:ea typeface="+mn-ea"/>
        <a:cs typeface="+mn-cs"/>
      </a:defRPr>
    </a:lvl4pPr>
    <a:lvl5pPr marL="1828800" algn="l" defTabSz="913765" rtl="0" eaLnBrk="1" latinLnBrk="0" hangingPunct="1">
      <a:defRPr sz="1900" kern="1200">
        <a:solidFill>
          <a:schemeClr val="tx1"/>
        </a:solidFill>
        <a:latin typeface="+mn-lt"/>
        <a:ea typeface="+mn-ea"/>
        <a:cs typeface="+mn-cs"/>
      </a:defRPr>
    </a:lvl5pPr>
    <a:lvl6pPr marL="2286000" algn="l" defTabSz="913765" rtl="0" eaLnBrk="1" latinLnBrk="0" hangingPunct="1">
      <a:defRPr sz="1900" kern="1200">
        <a:solidFill>
          <a:schemeClr val="tx1"/>
        </a:solidFill>
        <a:latin typeface="+mn-lt"/>
        <a:ea typeface="+mn-ea"/>
        <a:cs typeface="+mn-cs"/>
      </a:defRPr>
    </a:lvl6pPr>
    <a:lvl7pPr marL="2743200" algn="l" defTabSz="913765" rtl="0" eaLnBrk="1" latinLnBrk="0" hangingPunct="1">
      <a:defRPr sz="1900" kern="1200">
        <a:solidFill>
          <a:schemeClr val="tx1"/>
        </a:solidFill>
        <a:latin typeface="+mn-lt"/>
        <a:ea typeface="+mn-ea"/>
        <a:cs typeface="+mn-cs"/>
      </a:defRPr>
    </a:lvl7pPr>
    <a:lvl8pPr marL="3200400" algn="l" defTabSz="913765" rtl="0" eaLnBrk="1" latinLnBrk="0" hangingPunct="1">
      <a:defRPr sz="1900" kern="1200">
        <a:solidFill>
          <a:schemeClr val="tx1"/>
        </a:solidFill>
        <a:latin typeface="+mn-lt"/>
        <a:ea typeface="+mn-ea"/>
        <a:cs typeface="+mn-cs"/>
      </a:defRPr>
    </a:lvl8pPr>
    <a:lvl9pPr marL="3657600" algn="l" defTabSz="913765"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A2A2"/>
    <a:srgbClr val="2F5597"/>
    <a:srgbClr val="EBE9DC"/>
    <a:srgbClr val="540000"/>
    <a:srgbClr val="AD1C21"/>
    <a:srgbClr val="7B1216"/>
    <a:srgbClr val="BAB7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81" autoAdjust="0"/>
    <p:restoredTop sz="81584" autoAdjust="0"/>
  </p:normalViewPr>
  <p:slideViewPr>
    <p:cSldViewPr snapToGrid="0">
      <p:cViewPr varScale="1">
        <p:scale>
          <a:sx n="71" d="100"/>
          <a:sy n="71" d="100"/>
        </p:scale>
        <p:origin x="992"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tiff>
</file>

<file path=ppt/media/image14.tiff>
</file>

<file path=ppt/media/image15.jpg>
</file>

<file path=ppt/media/image16.tiff>
</file>

<file path=ppt/media/image17.tif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83AA3F-A82B-43BF-B18C-5608A05C57EB}" type="datetimeFigureOut">
              <a:rPr lang="zh-CN" altLang="en-US" smtClean="0"/>
              <a:pPr/>
              <a:t>2019/5/19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530F0D-1A5A-4EA2-B28F-0EC912CB6BA5}"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4400" algn="l" defTabSz="913765" rtl="0" eaLnBrk="1" latinLnBrk="0" hangingPunct="1">
      <a:defRPr sz="1200" kern="1200">
        <a:solidFill>
          <a:schemeClr val="tx1"/>
        </a:solidFill>
        <a:latin typeface="+mn-lt"/>
        <a:ea typeface="+mn-ea"/>
        <a:cs typeface="+mn-cs"/>
      </a:defRPr>
    </a:lvl3pPr>
    <a:lvl4pPr marL="1371600" algn="l" defTabSz="913765" rtl="0" eaLnBrk="1" latinLnBrk="0" hangingPunct="1">
      <a:defRPr sz="1200" kern="1200">
        <a:solidFill>
          <a:schemeClr val="tx1"/>
        </a:solidFill>
        <a:latin typeface="+mn-lt"/>
        <a:ea typeface="+mn-ea"/>
        <a:cs typeface="+mn-cs"/>
      </a:defRPr>
    </a:lvl4pPr>
    <a:lvl5pPr marL="1828800" algn="l" defTabSz="913765" rtl="0" eaLnBrk="1" latinLnBrk="0" hangingPunct="1">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3200" algn="l" defTabSz="913765" rtl="0" eaLnBrk="1" latinLnBrk="0" hangingPunct="1">
      <a:defRPr sz="1200" kern="1200">
        <a:solidFill>
          <a:schemeClr val="tx1"/>
        </a:solidFill>
        <a:latin typeface="+mn-lt"/>
        <a:ea typeface="+mn-ea"/>
        <a:cs typeface="+mn-cs"/>
      </a:defRPr>
    </a:lvl7pPr>
    <a:lvl8pPr marL="3200400" algn="l" defTabSz="913765" rtl="0" eaLnBrk="1" latinLnBrk="0" hangingPunct="1">
      <a:defRPr sz="1200" kern="1200">
        <a:solidFill>
          <a:schemeClr val="tx1"/>
        </a:solidFill>
        <a:latin typeface="+mn-lt"/>
        <a:ea typeface="+mn-ea"/>
        <a:cs typeface="+mn-cs"/>
      </a:defRPr>
    </a:lvl8pPr>
    <a:lvl9pPr marL="3657600"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15</a:t>
            </a:fld>
            <a:endParaRPr lang="zh-CN" altLang="en-US"/>
          </a:p>
        </p:txBody>
      </p:sp>
    </p:spTree>
    <p:extLst>
      <p:ext uri="{BB962C8B-B14F-4D97-AF65-F5344CB8AC3E}">
        <p14:creationId xmlns:p14="http://schemas.microsoft.com/office/powerpoint/2010/main" val="2696482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16</a:t>
            </a:fld>
            <a:endParaRPr lang="zh-CN" altLang="en-US"/>
          </a:p>
        </p:txBody>
      </p:sp>
    </p:spTree>
    <p:extLst>
      <p:ext uri="{BB962C8B-B14F-4D97-AF65-F5344CB8AC3E}">
        <p14:creationId xmlns:p14="http://schemas.microsoft.com/office/powerpoint/2010/main" val="1964287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17</a:t>
            </a:fld>
            <a:endParaRPr lang="zh-CN" altLang="en-US"/>
          </a:p>
        </p:txBody>
      </p:sp>
    </p:spTree>
    <p:extLst>
      <p:ext uri="{BB962C8B-B14F-4D97-AF65-F5344CB8AC3E}">
        <p14:creationId xmlns:p14="http://schemas.microsoft.com/office/powerpoint/2010/main" val="13197516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19</a:t>
            </a:fld>
            <a:endParaRPr lang="zh-CN" altLang="en-US"/>
          </a:p>
        </p:txBody>
      </p:sp>
    </p:spTree>
    <p:extLst>
      <p:ext uri="{BB962C8B-B14F-4D97-AF65-F5344CB8AC3E}">
        <p14:creationId xmlns:p14="http://schemas.microsoft.com/office/powerpoint/2010/main" val="28805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20</a:t>
            </a:fld>
            <a:endParaRPr lang="zh-CN" altLang="en-US"/>
          </a:p>
        </p:txBody>
      </p:sp>
    </p:spTree>
    <p:extLst>
      <p:ext uri="{BB962C8B-B14F-4D97-AF65-F5344CB8AC3E}">
        <p14:creationId xmlns:p14="http://schemas.microsoft.com/office/powerpoint/2010/main" val="7522620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Accuracy.</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21</a:t>
            </a:fld>
            <a:endParaRPr lang="zh-CN" altLang="en-US"/>
          </a:p>
        </p:txBody>
      </p:sp>
    </p:spTree>
    <p:extLst>
      <p:ext uri="{BB962C8B-B14F-4D97-AF65-F5344CB8AC3E}">
        <p14:creationId xmlns:p14="http://schemas.microsoft.com/office/powerpoint/2010/main" val="6566919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22</a:t>
            </a:fld>
            <a:endParaRPr lang="zh-CN" altLang="en-US"/>
          </a:p>
        </p:txBody>
      </p:sp>
    </p:spTree>
    <p:extLst>
      <p:ext uri="{BB962C8B-B14F-4D97-AF65-F5344CB8AC3E}">
        <p14:creationId xmlns:p14="http://schemas.microsoft.com/office/powerpoint/2010/main" val="2346018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23</a:t>
            </a:fld>
            <a:endParaRPr lang="zh-CN" altLang="en-US"/>
          </a:p>
        </p:txBody>
      </p:sp>
    </p:spTree>
    <p:extLst>
      <p:ext uri="{BB962C8B-B14F-4D97-AF65-F5344CB8AC3E}">
        <p14:creationId xmlns:p14="http://schemas.microsoft.com/office/powerpoint/2010/main" val="786226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24</a:t>
            </a:fld>
            <a:endParaRPr lang="zh-CN" altLang="en-US"/>
          </a:p>
        </p:txBody>
      </p:sp>
    </p:spTree>
    <p:extLst>
      <p:ext uri="{BB962C8B-B14F-4D97-AF65-F5344CB8AC3E}">
        <p14:creationId xmlns:p14="http://schemas.microsoft.com/office/powerpoint/2010/main" val="429898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背景这些就水一水读</a:t>
            </a:r>
            <a:r>
              <a:rPr kumimoji="1" lang="en-US" altLang="zh-CN" dirty="0" err="1"/>
              <a:t>ppt</a:t>
            </a:r>
            <a:r>
              <a:rPr kumimoji="1" lang="zh-CN" altLang="en-US" dirty="0"/>
              <a:t>过就行</a:t>
            </a:r>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4</a:t>
            </a:fld>
            <a:endParaRPr lang="zh-CN" altLang="en-US"/>
          </a:p>
        </p:txBody>
      </p:sp>
    </p:spTree>
    <p:extLst>
      <p:ext uri="{BB962C8B-B14F-4D97-AF65-F5344CB8AC3E}">
        <p14:creationId xmlns:p14="http://schemas.microsoft.com/office/powerpoint/2010/main" val="331240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3765" rtl="0" eaLnBrk="1" fontAlgn="auto" latinLnBrk="0" hangingPunct="1">
              <a:lnSpc>
                <a:spcPct val="100000"/>
              </a:lnSpc>
              <a:spcBef>
                <a:spcPts val="0"/>
              </a:spcBef>
              <a:spcAft>
                <a:spcPts val="0"/>
              </a:spcAft>
              <a:buClrTx/>
              <a:buSzTx/>
              <a:buFontTx/>
              <a:buNone/>
              <a:tabLst/>
              <a:defRPr/>
            </a:pPr>
            <a:r>
              <a:rPr kumimoji="1" lang="zh-CN" altLang="en-US" dirty="0"/>
              <a:t>背景这些就水一水读</a:t>
            </a:r>
            <a:r>
              <a:rPr kumimoji="1" lang="en-US" altLang="zh-CN" dirty="0" err="1"/>
              <a:t>ppt</a:t>
            </a:r>
            <a:r>
              <a:rPr kumimoji="1" lang="zh-CN" altLang="en-US" dirty="0"/>
              <a:t>过就行</a:t>
            </a:r>
          </a:p>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5</a:t>
            </a:fld>
            <a:endParaRPr lang="zh-CN" altLang="en-US"/>
          </a:p>
        </p:txBody>
      </p:sp>
    </p:spTree>
    <p:extLst>
      <p:ext uri="{BB962C8B-B14F-4D97-AF65-F5344CB8AC3E}">
        <p14:creationId xmlns:p14="http://schemas.microsoft.com/office/powerpoint/2010/main" val="100583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3765" rtl="0" eaLnBrk="1" fontAlgn="auto" latinLnBrk="0" hangingPunct="1">
              <a:lnSpc>
                <a:spcPct val="100000"/>
              </a:lnSpc>
              <a:spcBef>
                <a:spcPts val="0"/>
              </a:spcBef>
              <a:spcAft>
                <a:spcPts val="0"/>
              </a:spcAft>
              <a:buClrTx/>
              <a:buSzTx/>
              <a:buFontTx/>
              <a:buNone/>
              <a:tabLst/>
              <a:defRPr/>
            </a:pPr>
            <a:r>
              <a:rPr kumimoji="1" lang="zh-CN" altLang="en-US" dirty="0"/>
              <a:t>背景这些就水一水读</a:t>
            </a:r>
            <a:r>
              <a:rPr kumimoji="1" lang="en-US" altLang="zh-CN" dirty="0" err="1"/>
              <a:t>ppt</a:t>
            </a:r>
            <a:r>
              <a:rPr kumimoji="1" lang="zh-CN" altLang="en-US" dirty="0"/>
              <a:t>过就行</a:t>
            </a:r>
          </a:p>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6</a:t>
            </a:fld>
            <a:endParaRPr lang="zh-CN" altLang="en-US"/>
          </a:p>
        </p:txBody>
      </p:sp>
    </p:spTree>
    <p:extLst>
      <p:ext uri="{BB962C8B-B14F-4D97-AF65-F5344CB8AC3E}">
        <p14:creationId xmlns:p14="http://schemas.microsoft.com/office/powerpoint/2010/main" val="2278797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8</a:t>
            </a:fld>
            <a:endParaRPr lang="zh-CN" altLang="en-US"/>
          </a:p>
        </p:txBody>
      </p:sp>
    </p:spTree>
    <p:extLst>
      <p:ext uri="{BB962C8B-B14F-4D97-AF65-F5344CB8AC3E}">
        <p14:creationId xmlns:p14="http://schemas.microsoft.com/office/powerpoint/2010/main" val="2686765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9</a:t>
            </a:fld>
            <a:endParaRPr lang="zh-CN" altLang="en-US"/>
          </a:p>
        </p:txBody>
      </p:sp>
    </p:spTree>
    <p:extLst>
      <p:ext uri="{BB962C8B-B14F-4D97-AF65-F5344CB8AC3E}">
        <p14:creationId xmlns:p14="http://schemas.microsoft.com/office/powerpoint/2010/main" val="268016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12</a:t>
            </a:fld>
            <a:endParaRPr lang="zh-CN" altLang="en-US"/>
          </a:p>
        </p:txBody>
      </p:sp>
    </p:spTree>
    <p:extLst>
      <p:ext uri="{BB962C8B-B14F-4D97-AF65-F5344CB8AC3E}">
        <p14:creationId xmlns:p14="http://schemas.microsoft.com/office/powerpoint/2010/main" val="832929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13</a:t>
            </a:fld>
            <a:endParaRPr lang="zh-CN" altLang="en-US"/>
          </a:p>
        </p:txBody>
      </p:sp>
    </p:spTree>
    <p:extLst>
      <p:ext uri="{BB962C8B-B14F-4D97-AF65-F5344CB8AC3E}">
        <p14:creationId xmlns:p14="http://schemas.microsoft.com/office/powerpoint/2010/main" val="192447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B530F0D-1A5A-4EA2-B28F-0EC912CB6BA5}" type="slidenum">
              <a:rPr lang="zh-CN" altLang="en-US" smtClean="0"/>
              <a:pPr/>
              <a:t>14</a:t>
            </a:fld>
            <a:endParaRPr lang="zh-CN" altLang="en-US"/>
          </a:p>
        </p:txBody>
      </p:sp>
    </p:spTree>
    <p:extLst>
      <p:ext uri="{BB962C8B-B14F-4D97-AF65-F5344CB8AC3E}">
        <p14:creationId xmlns:p14="http://schemas.microsoft.com/office/powerpoint/2010/main" val="2543677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7"/>
            <a:ext cx="9144000" cy="1655763"/>
          </a:xfrm>
        </p:spPr>
        <p:txBody>
          <a:bodyPr/>
          <a:lstStyle>
            <a:lvl1pPr marL="0" indent="0" algn="ctr">
              <a:buNone/>
              <a:defRPr sz="2400"/>
            </a:lvl1pPr>
            <a:lvl2pPr marL="457200" indent="0" algn="ctr">
              <a:buNone/>
              <a:defRPr sz="2000"/>
            </a:lvl2pPr>
            <a:lvl3pPr marL="914400" indent="0" algn="ctr">
              <a:buNone/>
              <a:defRPr sz="19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2" y="365127"/>
            <a:ext cx="2628900" cy="581183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2" y="365127"/>
            <a:ext cx="7734300" cy="581183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1"/>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9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9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9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2"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2"/>
            <a:ext cx="3932237" cy="3811588"/>
          </a:xfrm>
        </p:spPr>
        <p:txBody>
          <a:bodyPr/>
          <a:lstStyle>
            <a:lvl1pPr marL="0" indent="0">
              <a:buNone/>
              <a:defRPr sz="1600"/>
            </a:lvl1pPr>
            <a:lvl2pPr marL="457200" indent="0">
              <a:buNone/>
              <a:defRPr sz="1500"/>
            </a:lvl2pPr>
            <a:lvl3pPr marL="914400" indent="0">
              <a:buNone/>
              <a:defRPr sz="1200"/>
            </a:lvl3pPr>
            <a:lvl4pPr marL="1371600" indent="0">
              <a:buNone/>
              <a:defRPr sz="1100"/>
            </a:lvl4pPr>
            <a:lvl5pPr marL="1828800" indent="0">
              <a:buNone/>
              <a:defRPr sz="1100"/>
            </a:lvl5pPr>
            <a:lvl6pPr marL="2286000" indent="0">
              <a:buNone/>
              <a:defRPr sz="1100"/>
            </a:lvl6pPr>
            <a:lvl7pPr marL="2743200" indent="0">
              <a:buNone/>
              <a:defRPr sz="1100"/>
            </a:lvl7pPr>
            <a:lvl8pPr marL="3200400" indent="0">
              <a:buNone/>
              <a:defRPr sz="1100"/>
            </a:lvl8pPr>
            <a:lvl9pPr marL="3657600"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8"/>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2"/>
            <a:ext cx="3932237" cy="3811588"/>
          </a:xfrm>
        </p:spPr>
        <p:txBody>
          <a:bodyPr/>
          <a:lstStyle>
            <a:lvl1pPr marL="0" indent="0">
              <a:buNone/>
              <a:defRPr sz="1600"/>
            </a:lvl1pPr>
            <a:lvl2pPr marL="457200" indent="0">
              <a:buNone/>
              <a:defRPr sz="1500"/>
            </a:lvl2pPr>
            <a:lvl3pPr marL="914400" indent="0">
              <a:buNone/>
              <a:defRPr sz="1200"/>
            </a:lvl3pPr>
            <a:lvl4pPr marL="1371600" indent="0">
              <a:buNone/>
              <a:defRPr sz="1100"/>
            </a:lvl4pPr>
            <a:lvl5pPr marL="1828800" indent="0">
              <a:buNone/>
              <a:defRPr sz="1100"/>
            </a:lvl5pPr>
            <a:lvl6pPr marL="2286000" indent="0">
              <a:buNone/>
              <a:defRPr sz="1100"/>
            </a:lvl6pPr>
            <a:lvl7pPr marL="2743200" indent="0">
              <a:buNone/>
              <a:defRPr sz="1100"/>
            </a:lvl7pPr>
            <a:lvl8pPr marL="3200400" indent="0">
              <a:buNone/>
              <a:defRPr sz="1100"/>
            </a:lvl8pPr>
            <a:lvl9pPr marL="3657600" indent="0">
              <a:buNone/>
              <a:defRPr sz="11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1AB7A37-B852-49AB-B2E2-96296AB21F67}" type="datetimeFigureOut">
              <a:rPr lang="zh-CN" altLang="en-US" smtClean="0"/>
              <a:pPr/>
              <a:t>2019/5/19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88F8D02-9041-4C59-BC62-13DE0E5C6713}"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36" tIns="45718" rIns="91436"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36" tIns="45718" rIns="91436" bIns="45718"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2"/>
            <a:ext cx="2743200" cy="365125"/>
          </a:xfrm>
          <a:prstGeom prst="rect">
            <a:avLst/>
          </a:prstGeom>
        </p:spPr>
        <p:txBody>
          <a:bodyPr vert="horz" lIns="91436" tIns="45718" rIns="91436" bIns="45718" rtlCol="0" anchor="ctr"/>
          <a:lstStyle>
            <a:lvl1pPr algn="l">
              <a:defRPr sz="1200">
                <a:solidFill>
                  <a:schemeClr val="tx1">
                    <a:tint val="75000"/>
                  </a:schemeClr>
                </a:solidFill>
              </a:defRPr>
            </a:lvl1pPr>
          </a:lstStyle>
          <a:p>
            <a:fld id="{71AB7A37-B852-49AB-B2E2-96296AB21F67}" type="datetimeFigureOut">
              <a:rPr lang="zh-CN" altLang="en-US" smtClean="0"/>
              <a:pPr/>
              <a:t>2019/5/19</a:t>
            </a:fld>
            <a:endParaRPr lang="zh-CN" altLang="en-US"/>
          </a:p>
        </p:txBody>
      </p:sp>
      <p:sp>
        <p:nvSpPr>
          <p:cNvPr id="5" name="页脚占位符 4"/>
          <p:cNvSpPr>
            <a:spLocks noGrp="1"/>
          </p:cNvSpPr>
          <p:nvPr>
            <p:ph type="ftr" sz="quarter" idx="3"/>
          </p:nvPr>
        </p:nvSpPr>
        <p:spPr>
          <a:xfrm>
            <a:off x="4038600" y="6356352"/>
            <a:ext cx="4114800" cy="365125"/>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2"/>
            <a:ext cx="2743200" cy="365125"/>
          </a:xfrm>
          <a:prstGeom prst="rect">
            <a:avLst/>
          </a:prstGeom>
        </p:spPr>
        <p:txBody>
          <a:bodyPr vert="horz" lIns="91436" tIns="45718" rIns="91436" bIns="45718" rtlCol="0" anchor="ctr"/>
          <a:lstStyle>
            <a:lvl1pPr algn="r">
              <a:defRPr sz="1200">
                <a:solidFill>
                  <a:schemeClr val="tx1">
                    <a:tint val="75000"/>
                  </a:schemeClr>
                </a:solidFill>
              </a:defRPr>
            </a:lvl1pPr>
          </a:lstStyle>
          <a:p>
            <a:fld id="{888F8D02-9041-4C59-BC62-13DE0E5C671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3765" rtl="0" eaLnBrk="1" latinLnBrk="0" hangingPunct="1">
        <a:defRPr sz="1900" kern="1200">
          <a:solidFill>
            <a:schemeClr val="tx1"/>
          </a:solidFill>
          <a:latin typeface="+mn-lt"/>
          <a:ea typeface="+mn-ea"/>
          <a:cs typeface="+mn-cs"/>
        </a:defRPr>
      </a:lvl1pPr>
      <a:lvl2pPr marL="457200" algn="l" defTabSz="913765" rtl="0" eaLnBrk="1" latinLnBrk="0" hangingPunct="1">
        <a:defRPr sz="1900" kern="1200">
          <a:solidFill>
            <a:schemeClr val="tx1"/>
          </a:solidFill>
          <a:latin typeface="+mn-lt"/>
          <a:ea typeface="+mn-ea"/>
          <a:cs typeface="+mn-cs"/>
        </a:defRPr>
      </a:lvl2pPr>
      <a:lvl3pPr marL="914400" algn="l" defTabSz="913765" rtl="0" eaLnBrk="1" latinLnBrk="0" hangingPunct="1">
        <a:defRPr sz="1900" kern="1200">
          <a:solidFill>
            <a:schemeClr val="tx1"/>
          </a:solidFill>
          <a:latin typeface="+mn-lt"/>
          <a:ea typeface="+mn-ea"/>
          <a:cs typeface="+mn-cs"/>
        </a:defRPr>
      </a:lvl3pPr>
      <a:lvl4pPr marL="1371600" algn="l" defTabSz="913765" rtl="0" eaLnBrk="1" latinLnBrk="0" hangingPunct="1">
        <a:defRPr sz="1900" kern="1200">
          <a:solidFill>
            <a:schemeClr val="tx1"/>
          </a:solidFill>
          <a:latin typeface="+mn-lt"/>
          <a:ea typeface="+mn-ea"/>
          <a:cs typeface="+mn-cs"/>
        </a:defRPr>
      </a:lvl4pPr>
      <a:lvl5pPr marL="1828800" algn="l" defTabSz="913765" rtl="0" eaLnBrk="1" latinLnBrk="0" hangingPunct="1">
        <a:defRPr sz="1900" kern="1200">
          <a:solidFill>
            <a:schemeClr val="tx1"/>
          </a:solidFill>
          <a:latin typeface="+mn-lt"/>
          <a:ea typeface="+mn-ea"/>
          <a:cs typeface="+mn-cs"/>
        </a:defRPr>
      </a:lvl5pPr>
      <a:lvl6pPr marL="2286000" algn="l" defTabSz="913765" rtl="0" eaLnBrk="1" latinLnBrk="0" hangingPunct="1">
        <a:defRPr sz="1900" kern="1200">
          <a:solidFill>
            <a:schemeClr val="tx1"/>
          </a:solidFill>
          <a:latin typeface="+mn-lt"/>
          <a:ea typeface="+mn-ea"/>
          <a:cs typeface="+mn-cs"/>
        </a:defRPr>
      </a:lvl6pPr>
      <a:lvl7pPr marL="2743200" algn="l" defTabSz="913765" rtl="0" eaLnBrk="1" latinLnBrk="0" hangingPunct="1">
        <a:defRPr sz="1900" kern="1200">
          <a:solidFill>
            <a:schemeClr val="tx1"/>
          </a:solidFill>
          <a:latin typeface="+mn-lt"/>
          <a:ea typeface="+mn-ea"/>
          <a:cs typeface="+mn-cs"/>
        </a:defRPr>
      </a:lvl7pPr>
      <a:lvl8pPr marL="3200400" algn="l" defTabSz="913765" rtl="0" eaLnBrk="1" latinLnBrk="0" hangingPunct="1">
        <a:defRPr sz="1900" kern="1200">
          <a:solidFill>
            <a:schemeClr val="tx1"/>
          </a:solidFill>
          <a:latin typeface="+mn-lt"/>
          <a:ea typeface="+mn-ea"/>
          <a:cs typeface="+mn-cs"/>
        </a:defRPr>
      </a:lvl8pPr>
      <a:lvl9pPr marL="3657600" algn="l" defTabSz="913765"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monkeylearn.com/blog/definitive-guide-natural-language-processin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矩形 78"/>
          <p:cNvSpPr/>
          <p:nvPr/>
        </p:nvSpPr>
        <p:spPr>
          <a:xfrm>
            <a:off x="-8551" y="3962401"/>
            <a:ext cx="12192000" cy="1537166"/>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grpSp>
        <p:nvGrpSpPr>
          <p:cNvPr id="61" name="组合 60"/>
          <p:cNvGrpSpPr/>
          <p:nvPr/>
        </p:nvGrpSpPr>
        <p:grpSpPr>
          <a:xfrm rot="16200000">
            <a:off x="11171010" y="4557508"/>
            <a:ext cx="1631214" cy="393665"/>
            <a:chOff x="6507038" y="462977"/>
            <a:chExt cx="2430800" cy="471379"/>
          </a:xfrm>
        </p:grpSpPr>
        <p:grpSp>
          <p:nvGrpSpPr>
            <p:cNvPr id="62" name="组合 61"/>
            <p:cNvGrpSpPr/>
            <p:nvPr/>
          </p:nvGrpSpPr>
          <p:grpSpPr>
            <a:xfrm flipV="1">
              <a:off x="6507038" y="462977"/>
              <a:ext cx="1917435" cy="471379"/>
              <a:chOff x="810775" y="1533962"/>
              <a:chExt cx="7782374" cy="1913206"/>
            </a:xfrm>
          </p:grpSpPr>
          <p:sp>
            <p:nvSpPr>
              <p:cNvPr id="64" name="圆角矩形 63"/>
              <p:cNvSpPr/>
              <p:nvPr/>
            </p:nvSpPr>
            <p:spPr>
              <a:xfrm>
                <a:off x="2848247"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圆角矩形 64"/>
              <p:cNvSpPr/>
              <p:nvPr/>
            </p:nvSpPr>
            <p:spPr>
              <a:xfrm>
                <a:off x="810775"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圆角矩形 65"/>
              <p:cNvSpPr/>
              <p:nvPr/>
            </p:nvSpPr>
            <p:spPr>
              <a:xfrm>
                <a:off x="6848755"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圆角矩形 66"/>
              <p:cNvSpPr/>
              <p:nvPr/>
            </p:nvSpPr>
            <p:spPr>
              <a:xfrm>
                <a:off x="4811283"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圆角矩形 62"/>
            <p:cNvSpPr/>
            <p:nvPr/>
          </p:nvSpPr>
          <p:spPr>
            <a:xfrm flipV="1">
              <a:off x="8508051" y="462977"/>
              <a:ext cx="429787" cy="471379"/>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文本框 47"/>
          <p:cNvSpPr txBox="1"/>
          <p:nvPr/>
        </p:nvSpPr>
        <p:spPr>
          <a:xfrm>
            <a:off x="2659819" y="2095129"/>
            <a:ext cx="7298789" cy="523218"/>
          </a:xfrm>
          <a:prstGeom prst="rect">
            <a:avLst/>
          </a:prstGeom>
          <a:noFill/>
        </p:spPr>
        <p:txBody>
          <a:bodyPr wrap="none" lIns="91438" tIns="45719" rIns="91438" bIns="45719" rtlCol="0">
            <a:spAutoFit/>
          </a:bodyPr>
          <a:lstStyle/>
          <a:p>
            <a:r>
              <a:rPr lang="en-US" altLang="zh-CN" sz="2800" dirty="0"/>
              <a:t>The text classification on news in Chinese</a:t>
            </a:r>
            <a:endParaRPr lang="zh-CN" altLang="en-US" sz="2800" dirty="0"/>
          </a:p>
        </p:txBody>
      </p:sp>
      <p:sp>
        <p:nvSpPr>
          <p:cNvPr id="46" name="文本框 45"/>
          <p:cNvSpPr txBox="1"/>
          <p:nvPr/>
        </p:nvSpPr>
        <p:spPr>
          <a:xfrm>
            <a:off x="2781557" y="4100172"/>
            <a:ext cx="6218119" cy="1631212"/>
          </a:xfrm>
          <a:prstGeom prst="rect">
            <a:avLst/>
          </a:prstGeom>
          <a:noFill/>
        </p:spPr>
        <p:txBody>
          <a:bodyPr wrap="square" lIns="91436" tIns="45718" rIns="91436" bIns="45718" rtlCol="0">
            <a:spAutoFit/>
          </a:bodyPr>
          <a:lstStyle/>
          <a:p>
            <a:r>
              <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1530005003</a:t>
            </a:r>
            <a:r>
              <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陈彤</a:t>
            </a:r>
            <a:endPar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1530005037</a:t>
            </a:r>
            <a:r>
              <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谢伟雁</a:t>
            </a:r>
            <a:endPar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1530005049</a:t>
            </a:r>
            <a:r>
              <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张见一</a:t>
            </a:r>
            <a:endPar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1530005050</a:t>
            </a:r>
            <a:r>
              <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张可</a:t>
            </a:r>
            <a:endPar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r>
              <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7" name="圆角矩形 56"/>
          <p:cNvSpPr/>
          <p:nvPr/>
        </p:nvSpPr>
        <p:spPr>
          <a:xfrm rot="16200000" flipV="1">
            <a:off x="10032757" y="3889802"/>
            <a:ext cx="1631213" cy="1779513"/>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76" name="Freeform 96"/>
          <p:cNvSpPr/>
          <p:nvPr/>
        </p:nvSpPr>
        <p:spPr bwMode="auto">
          <a:xfrm>
            <a:off x="10363200" y="4231344"/>
            <a:ext cx="988680" cy="1093691"/>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36" tIns="45718" rIns="91436" bIns="45718" numCol="1" anchor="t" anchorCtr="0" compatLnSpc="1"/>
          <a:lstStyle/>
          <a:p>
            <a:endParaRPr lang="zh-CN" altLang="en-US">
              <a:solidFill>
                <a:srgbClr val="AD1C21"/>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21102" y="2847434"/>
            <a:ext cx="12213103" cy="1296345"/>
            <a:chOff x="-21102" y="2847433"/>
            <a:chExt cx="12213102" cy="1296345"/>
          </a:xfrm>
        </p:grpSpPr>
        <p:sp>
          <p:nvSpPr>
            <p:cNvPr id="51" name="矩形 50"/>
            <p:cNvSpPr/>
            <p:nvPr/>
          </p:nvSpPr>
          <p:spPr>
            <a:xfrm flipH="1">
              <a:off x="0" y="2872348"/>
              <a:ext cx="12192000" cy="1252063"/>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0800000" flipV="1">
              <a:off x="464451" y="2847433"/>
              <a:ext cx="1273995" cy="1291039"/>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r>
                <a:rPr lang="en-US" altLang="zh-CN" sz="6000" dirty="0"/>
                <a:t>3</a:t>
              </a:r>
              <a:endParaRPr lang="zh-CN" altLang="en-US" sz="6000" dirty="0"/>
            </a:p>
          </p:txBody>
        </p:sp>
        <p:grpSp>
          <p:nvGrpSpPr>
            <p:cNvPr id="3" name="组 2"/>
            <p:cNvGrpSpPr/>
            <p:nvPr/>
          </p:nvGrpSpPr>
          <p:grpSpPr>
            <a:xfrm>
              <a:off x="-21102" y="2858492"/>
              <a:ext cx="242777" cy="1285286"/>
              <a:chOff x="-21102" y="2858492"/>
              <a:chExt cx="242777" cy="1285286"/>
            </a:xfrm>
          </p:grpSpPr>
          <p:sp>
            <p:nvSpPr>
              <p:cNvPr id="46" name="圆角矩形 45"/>
              <p:cNvSpPr/>
              <p:nvPr/>
            </p:nvSpPr>
            <p:spPr>
              <a:xfrm rot="16200000" flipV="1">
                <a:off x="-13338" y="3643334"/>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rot="16200000" flipV="1">
                <a:off x="-13338" y="3908764"/>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rot="16200000" flipV="1">
                <a:off x="-13338" y="3122170"/>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rot="16200000" flipV="1">
                <a:off x="-13338" y="3387600"/>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16200000" flipV="1">
                <a:off x="-13338" y="2850728"/>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8" name="组 27"/>
          <p:cNvGrpSpPr/>
          <p:nvPr/>
        </p:nvGrpSpPr>
        <p:grpSpPr>
          <a:xfrm>
            <a:off x="11454106" y="252857"/>
            <a:ext cx="737892" cy="484288"/>
            <a:chOff x="11454105" y="252856"/>
            <a:chExt cx="737892" cy="484288"/>
          </a:xfrm>
        </p:grpSpPr>
        <p:grpSp>
          <p:nvGrpSpPr>
            <p:cNvPr id="30" name="组 29"/>
            <p:cNvGrpSpPr/>
            <p:nvPr/>
          </p:nvGrpSpPr>
          <p:grpSpPr>
            <a:xfrm>
              <a:off x="12039604" y="252856"/>
              <a:ext cx="152393" cy="484287"/>
              <a:chOff x="12039604" y="252856"/>
              <a:chExt cx="152393" cy="484287"/>
            </a:xfrm>
          </p:grpSpPr>
          <p:sp>
            <p:nvSpPr>
              <p:cNvPr id="34" name="圆角矩形 3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99"/>
            <p:cNvGrpSpPr/>
            <p:nvPr/>
          </p:nvGrpSpPr>
          <p:grpSpPr>
            <a:xfrm>
              <a:off x="11454105" y="252857"/>
              <a:ext cx="491115" cy="484287"/>
              <a:chOff x="1528923" y="220268"/>
              <a:chExt cx="1284096" cy="1266241"/>
            </a:xfrm>
          </p:grpSpPr>
          <p:sp>
            <p:nvSpPr>
              <p:cNvPr id="32" name="圆角矩形 3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5" name="文本框 24">
            <a:extLst>
              <a:ext uri="{FF2B5EF4-FFF2-40B4-BE49-F238E27FC236}">
                <a16:creationId xmlns:a16="http://schemas.microsoft.com/office/drawing/2014/main" id="{9C8C1D11-EAFC-4D49-A3EE-55E7317A3FBD}"/>
              </a:ext>
            </a:extLst>
          </p:cNvPr>
          <p:cNvSpPr txBox="1"/>
          <p:nvPr/>
        </p:nvSpPr>
        <p:spPr>
          <a:xfrm>
            <a:off x="7116361" y="3047354"/>
            <a:ext cx="4583302" cy="830995"/>
          </a:xfrm>
          <a:prstGeom prst="rect">
            <a:avLst/>
          </a:prstGeom>
          <a:noFill/>
        </p:spPr>
        <p:txBody>
          <a:bodyPr wrap="none" lIns="91438" tIns="45719" rIns="91438" bIns="45719" rtlCol="0">
            <a:spAutoFit/>
          </a:bodyPr>
          <a:lstStyle/>
          <a:p>
            <a:r>
              <a:rPr lang="en-US" altLang="zh-CN" sz="4800" dirty="0">
                <a:solidFill>
                  <a:schemeClr val="bg1"/>
                </a:solidFill>
                <a:latin typeface="微软雅黑" panose="020B0503020204020204" pitchFamily="34" charset="-122"/>
              </a:rPr>
              <a:t>Data Modeling</a:t>
            </a:r>
            <a:endParaRPr lang="zh-CN" altLang="en-US" sz="4800" dirty="0">
              <a:solidFill>
                <a:schemeClr val="bg1"/>
              </a:solidFill>
              <a:latin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830993"/>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rPr>
              <a:t>Data Modeling</a:t>
            </a:r>
            <a:endParaRPr lang="zh-CN" altLang="en-US" sz="2400" dirty="0">
              <a:solidFill>
                <a:schemeClr val="bg1"/>
              </a:solidFill>
              <a:latin typeface="微软雅黑" panose="020B0503020204020204" pitchFamily="34" charset="-122"/>
            </a:endParaRPr>
          </a:p>
          <a:p>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ED1F7FAF-3AB4-2442-A5AD-D3CEB389074D}"/>
              </a:ext>
            </a:extLst>
          </p:cNvPr>
          <p:cNvSpPr txBox="1"/>
          <p:nvPr/>
        </p:nvSpPr>
        <p:spPr>
          <a:xfrm>
            <a:off x="1120876" y="1291855"/>
            <a:ext cx="2133768" cy="754053"/>
          </a:xfrm>
          <a:prstGeom prst="rect">
            <a:avLst/>
          </a:prstGeom>
          <a:noFill/>
        </p:spPr>
        <p:txBody>
          <a:bodyPr wrap="square" rtlCol="0">
            <a:spAutoFit/>
          </a:bodyPr>
          <a:lstStyle/>
          <a:p>
            <a:r>
              <a:rPr lang="en-US" altLang="zh-CN" sz="2400" dirty="0"/>
              <a:t>Challenge: </a:t>
            </a:r>
          </a:p>
          <a:p>
            <a:endParaRPr kumimoji="1" lang="zh-CN" altLang="en-US" dirty="0"/>
          </a:p>
        </p:txBody>
      </p:sp>
      <p:grpSp>
        <p:nvGrpSpPr>
          <p:cNvPr id="5" name="组 4"/>
          <p:cNvGrpSpPr/>
          <p:nvPr/>
        </p:nvGrpSpPr>
        <p:grpSpPr>
          <a:xfrm>
            <a:off x="1120876" y="2045908"/>
            <a:ext cx="9247484" cy="3847207"/>
            <a:chOff x="984738" y="2349862"/>
            <a:chExt cx="9247484" cy="3847207"/>
          </a:xfrm>
        </p:grpSpPr>
        <p:sp>
          <p:nvSpPr>
            <p:cNvPr id="3" name="矩形 2">
              <a:extLst>
                <a:ext uri="{FF2B5EF4-FFF2-40B4-BE49-F238E27FC236}">
                  <a16:creationId xmlns:a16="http://schemas.microsoft.com/office/drawing/2014/main" id="{F74BCC8D-14A7-F147-820C-7E3DD95E6E1D}"/>
                </a:ext>
              </a:extLst>
            </p:cNvPr>
            <p:cNvSpPr/>
            <p:nvPr/>
          </p:nvSpPr>
          <p:spPr>
            <a:xfrm>
              <a:off x="984738" y="2349862"/>
              <a:ext cx="9247484" cy="3847207"/>
            </a:xfrm>
            <a:prstGeom prst="rect">
              <a:avLst/>
            </a:prstGeom>
          </p:spPr>
          <p:txBody>
            <a:bodyPr wrap="square">
              <a:spAutoFit/>
            </a:bodyPr>
            <a:lstStyle/>
            <a:p>
              <a:pPr lvl="0"/>
              <a:endParaRPr lang="en-US" altLang="zh-CN" sz="2000" dirty="0"/>
            </a:p>
            <a:p>
              <a:pPr lvl="0"/>
              <a:r>
                <a:rPr lang="en-US" altLang="zh-CN" sz="2800" dirty="0">
                  <a:solidFill>
                    <a:schemeClr val="bg1">
                      <a:lumMod val="50000"/>
                    </a:schemeClr>
                  </a:solidFill>
                </a:rPr>
                <a:t>How to transform this problem into a mathematical model</a:t>
              </a:r>
            </a:p>
            <a:p>
              <a:pPr lvl="0"/>
              <a:endParaRPr lang="en-US" altLang="zh-CN" sz="2800" dirty="0">
                <a:solidFill>
                  <a:schemeClr val="bg1">
                    <a:lumMod val="50000"/>
                  </a:schemeClr>
                </a:solidFill>
              </a:endParaRPr>
            </a:p>
            <a:p>
              <a:pPr lvl="0"/>
              <a:r>
                <a:rPr lang="en-US" altLang="zh-CN" sz="2800" dirty="0">
                  <a:solidFill>
                    <a:schemeClr val="bg1">
                      <a:lumMod val="50000"/>
                    </a:schemeClr>
                  </a:solidFill>
                </a:rPr>
                <a:t>How to transform each text into a numerical representation</a:t>
              </a:r>
            </a:p>
            <a:p>
              <a:pPr lvl="0"/>
              <a:endParaRPr lang="en-US" altLang="zh-CN" sz="2800" dirty="0">
                <a:solidFill>
                  <a:schemeClr val="bg1">
                    <a:lumMod val="50000"/>
                  </a:schemeClr>
                </a:solidFill>
              </a:endParaRPr>
            </a:p>
            <a:p>
              <a:pPr lvl="0"/>
              <a:r>
                <a:rPr lang="en-US" altLang="zh-CN" sz="2800" dirty="0">
                  <a:solidFill>
                    <a:schemeClr val="bg1">
                      <a:lumMod val="50000"/>
                    </a:schemeClr>
                  </a:solidFill>
                </a:rPr>
                <a:t>No matter how powerful an algorithm is, it is only used to solve a mathematical problem.</a:t>
              </a:r>
              <a:endParaRPr lang="zh-CN" altLang="zh-CN" sz="2800" dirty="0">
                <a:solidFill>
                  <a:schemeClr val="bg1">
                    <a:lumMod val="50000"/>
                  </a:schemeClr>
                </a:solidFill>
              </a:endParaRPr>
            </a:p>
          </p:txBody>
        </p:sp>
        <p:sp>
          <p:nvSpPr>
            <p:cNvPr id="2" name="右箭头 1"/>
            <p:cNvSpPr/>
            <p:nvPr/>
          </p:nvSpPr>
          <p:spPr>
            <a:xfrm>
              <a:off x="2349305" y="3094892"/>
              <a:ext cx="1280160" cy="549903"/>
            </a:xfrm>
            <a:prstGeom prst="rightArrow">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1978766629"/>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87EF7022-7AD0-E741-9A59-E19A9FF59361}"/>
              </a:ext>
            </a:extLst>
          </p:cNvPr>
          <p:cNvSpPr>
            <a:spLocks noGrp="1"/>
          </p:cNvSpPr>
          <p:nvPr>
            <p:ph type="title"/>
          </p:nvPr>
        </p:nvSpPr>
        <p:spPr>
          <a:xfrm>
            <a:off x="451138" y="1071051"/>
            <a:ext cx="8073430" cy="949478"/>
          </a:xfrm>
        </p:spPr>
        <p:txBody>
          <a:bodyPr/>
          <a:lstStyle/>
          <a:p>
            <a:r>
              <a:rPr kumimoji="1" lang="en-US" altLang="zh-CN" dirty="0"/>
              <a:t>Step 1:Divide the Sentence</a:t>
            </a:r>
            <a:endParaRPr kumimoji="1" lang="zh-CN" altLang="en-US" dirty="0"/>
          </a:p>
        </p:txBody>
      </p:sp>
      <p:sp>
        <p:nvSpPr>
          <p:cNvPr id="20" name="内容占位符 2">
            <a:extLst>
              <a:ext uri="{FF2B5EF4-FFF2-40B4-BE49-F238E27FC236}">
                <a16:creationId xmlns:a16="http://schemas.microsoft.com/office/drawing/2014/main" id="{6D385AD6-85DB-3846-97D7-1353BB09F66B}"/>
              </a:ext>
            </a:extLst>
          </p:cNvPr>
          <p:cNvSpPr>
            <a:spLocks noGrp="1"/>
          </p:cNvSpPr>
          <p:nvPr>
            <p:ph idx="1"/>
          </p:nvPr>
        </p:nvSpPr>
        <p:spPr>
          <a:xfrm>
            <a:off x="1380818" y="2402276"/>
            <a:ext cx="4548033" cy="4014903"/>
          </a:xfrm>
        </p:spPr>
        <p:txBody>
          <a:bodyPr>
            <a:normAutofit fontScale="40000" lnSpcReduction="20000"/>
          </a:bodyPr>
          <a:lstStyle/>
          <a:p>
            <a:pPr>
              <a:lnSpc>
                <a:spcPct val="170000"/>
              </a:lnSpc>
            </a:pPr>
            <a:r>
              <a:rPr kumimoji="1" lang="en-US" altLang="zh-CN" sz="2900" dirty="0">
                <a:solidFill>
                  <a:schemeClr val="bg1">
                    <a:lumMod val="50000"/>
                  </a:schemeClr>
                </a:solidFill>
              </a:rPr>
              <a:t>Divide </a:t>
            </a:r>
            <a:r>
              <a:rPr lang="en-US" altLang="zh-CN" sz="2900" dirty="0">
                <a:solidFill>
                  <a:schemeClr val="bg1">
                    <a:lumMod val="50000"/>
                  </a:schemeClr>
                </a:solidFill>
              </a:rPr>
              <a:t>the whole sentences into many single words</a:t>
            </a:r>
            <a:r>
              <a:rPr lang="zh-CN" altLang="zh-CN" sz="2900" dirty="0">
                <a:solidFill>
                  <a:schemeClr val="bg1">
                    <a:lumMod val="50000"/>
                  </a:schemeClr>
                </a:solidFill>
                <a:effectLst/>
              </a:rPr>
              <a:t> </a:t>
            </a:r>
            <a:endParaRPr kumimoji="1" lang="en-US" altLang="zh-CN" sz="2900" dirty="0">
              <a:solidFill>
                <a:schemeClr val="bg1">
                  <a:lumMod val="50000"/>
                </a:schemeClr>
              </a:solidFill>
            </a:endParaRPr>
          </a:p>
          <a:p>
            <a:pPr>
              <a:lnSpc>
                <a:spcPct val="170000"/>
              </a:lnSpc>
            </a:pPr>
            <a:r>
              <a:rPr kumimoji="1" lang="en-US" altLang="zh-CN" sz="2900" dirty="0" err="1">
                <a:solidFill>
                  <a:schemeClr val="bg1">
                    <a:lumMod val="50000"/>
                  </a:schemeClr>
                </a:solidFill>
              </a:rPr>
              <a:t>Jieba</a:t>
            </a:r>
            <a:r>
              <a:rPr kumimoji="1" lang="zh-CN" altLang="en-US" sz="2900" dirty="0">
                <a:solidFill>
                  <a:schemeClr val="bg1">
                    <a:lumMod val="50000"/>
                  </a:schemeClr>
                </a:solidFill>
              </a:rPr>
              <a:t> </a:t>
            </a:r>
            <a:r>
              <a:rPr kumimoji="1" lang="en-US" altLang="zh-CN" sz="2900" dirty="0">
                <a:solidFill>
                  <a:schemeClr val="bg1">
                    <a:lumMod val="50000"/>
                  </a:schemeClr>
                </a:solidFill>
              </a:rPr>
              <a:t>Analysis</a:t>
            </a:r>
          </a:p>
          <a:p>
            <a:pPr marL="0" indent="0">
              <a:lnSpc>
                <a:spcPct val="170000"/>
              </a:lnSpc>
              <a:buNone/>
            </a:pPr>
            <a:r>
              <a:rPr lang="en-US" altLang="zh-CN" sz="2900" dirty="0">
                <a:solidFill>
                  <a:schemeClr val="bg1">
                    <a:lumMod val="50000"/>
                  </a:schemeClr>
                </a:solidFill>
              </a:rPr>
              <a:t>Here are some examples using </a:t>
            </a:r>
            <a:r>
              <a:rPr lang="en-US" altLang="zh-CN" sz="2900" dirty="0" err="1">
                <a:solidFill>
                  <a:schemeClr val="bg1">
                    <a:lumMod val="50000"/>
                  </a:schemeClr>
                </a:solidFill>
              </a:rPr>
              <a:t>Jieba</a:t>
            </a:r>
            <a:r>
              <a:rPr lang="en-US" altLang="zh-CN" sz="2900" dirty="0">
                <a:solidFill>
                  <a:schemeClr val="bg1">
                    <a:lumMod val="50000"/>
                  </a:schemeClr>
                </a:solidFill>
              </a:rPr>
              <a:t> to do the division</a:t>
            </a:r>
            <a:endParaRPr lang="zh-CN" altLang="zh-CN" sz="2900" dirty="0">
              <a:solidFill>
                <a:schemeClr val="bg1">
                  <a:lumMod val="50000"/>
                </a:schemeClr>
              </a:solidFill>
            </a:endParaRPr>
          </a:p>
          <a:p>
            <a:pPr marL="0" indent="0">
              <a:lnSpc>
                <a:spcPct val="170000"/>
              </a:lnSpc>
              <a:buNone/>
            </a:pPr>
            <a:r>
              <a:rPr lang="en-US" altLang="zh-CN" sz="2900" dirty="0" err="1">
                <a:solidFill>
                  <a:schemeClr val="bg1">
                    <a:lumMod val="50000"/>
                  </a:schemeClr>
                </a:solidFill>
              </a:rPr>
              <a:t>seg_list</a:t>
            </a:r>
            <a:r>
              <a:rPr lang="en-US" altLang="zh-CN" sz="2900" dirty="0">
                <a:solidFill>
                  <a:schemeClr val="bg1">
                    <a:lumMod val="50000"/>
                  </a:schemeClr>
                </a:solidFill>
              </a:rPr>
              <a:t> = </a:t>
            </a:r>
            <a:r>
              <a:rPr lang="en-US" altLang="zh-CN" sz="2900" dirty="0" err="1">
                <a:solidFill>
                  <a:schemeClr val="bg1">
                    <a:lumMod val="50000"/>
                  </a:schemeClr>
                </a:solidFill>
              </a:rPr>
              <a:t>jieba.cut</a:t>
            </a:r>
            <a:r>
              <a:rPr lang="en-US" altLang="zh-CN" sz="2900" dirty="0">
                <a:solidFill>
                  <a:schemeClr val="bg1">
                    <a:lumMod val="50000"/>
                  </a:schemeClr>
                </a:solidFill>
              </a:rPr>
              <a:t>("</a:t>
            </a:r>
            <a:r>
              <a:rPr lang="zh-CN" altLang="zh-CN" sz="2900" dirty="0">
                <a:solidFill>
                  <a:schemeClr val="bg1">
                    <a:lumMod val="50000"/>
                  </a:schemeClr>
                </a:solidFill>
              </a:rPr>
              <a:t>北京师范大学香港浸会大学联合国际学院</a:t>
            </a:r>
            <a:r>
              <a:rPr lang="en-US" altLang="zh-CN" sz="2900" dirty="0">
                <a:solidFill>
                  <a:schemeClr val="bg1">
                    <a:lumMod val="50000"/>
                  </a:schemeClr>
                </a:solidFill>
              </a:rPr>
              <a:t>", </a:t>
            </a:r>
            <a:r>
              <a:rPr lang="en-US" altLang="zh-CN" sz="2900" dirty="0" err="1">
                <a:solidFill>
                  <a:schemeClr val="bg1">
                    <a:lumMod val="50000"/>
                  </a:schemeClr>
                </a:solidFill>
              </a:rPr>
              <a:t>cut_all</a:t>
            </a:r>
            <a:r>
              <a:rPr lang="en-US" altLang="zh-CN" sz="2900" dirty="0">
                <a:solidFill>
                  <a:schemeClr val="bg1">
                    <a:lumMod val="50000"/>
                  </a:schemeClr>
                </a:solidFill>
              </a:rPr>
              <a:t>=False)</a:t>
            </a:r>
            <a:endParaRPr lang="zh-CN" altLang="zh-CN" sz="2900" dirty="0">
              <a:solidFill>
                <a:schemeClr val="bg1">
                  <a:lumMod val="50000"/>
                </a:schemeClr>
              </a:solidFill>
            </a:endParaRPr>
          </a:p>
          <a:p>
            <a:pPr marL="0" indent="0">
              <a:lnSpc>
                <a:spcPct val="170000"/>
              </a:lnSpc>
              <a:buNone/>
            </a:pPr>
            <a:r>
              <a:rPr lang="en-US" altLang="zh-CN" sz="2900" dirty="0">
                <a:solidFill>
                  <a:schemeClr val="bg1">
                    <a:lumMod val="50000"/>
                  </a:schemeClr>
                </a:solidFill>
              </a:rPr>
              <a:t>print("Default Mode: " + "/ ".join(</a:t>
            </a:r>
            <a:r>
              <a:rPr lang="en-US" altLang="zh-CN" sz="2900" dirty="0" err="1">
                <a:solidFill>
                  <a:schemeClr val="bg1">
                    <a:lumMod val="50000"/>
                  </a:schemeClr>
                </a:solidFill>
              </a:rPr>
              <a:t>seg_list</a:t>
            </a:r>
            <a:r>
              <a:rPr lang="en-US" altLang="zh-CN" sz="2900" dirty="0">
                <a:solidFill>
                  <a:schemeClr val="bg1">
                    <a:lumMod val="50000"/>
                  </a:schemeClr>
                </a:solidFill>
              </a:rPr>
              <a:t>))  </a:t>
            </a:r>
            <a:endParaRPr lang="zh-CN" altLang="zh-CN" sz="2900" dirty="0">
              <a:solidFill>
                <a:schemeClr val="bg1">
                  <a:lumMod val="50000"/>
                </a:schemeClr>
              </a:solidFill>
            </a:endParaRPr>
          </a:p>
          <a:p>
            <a:pPr marL="0" indent="0">
              <a:lnSpc>
                <a:spcPct val="170000"/>
              </a:lnSpc>
              <a:buNone/>
            </a:pPr>
            <a:r>
              <a:rPr lang="en-US" altLang="zh-CN" sz="2900" dirty="0">
                <a:solidFill>
                  <a:schemeClr val="bg1">
                    <a:lumMod val="50000"/>
                  </a:schemeClr>
                </a:solidFill>
              </a:rPr>
              <a:t> </a:t>
            </a:r>
            <a:endParaRPr lang="zh-CN" altLang="zh-CN" sz="2900" dirty="0">
              <a:solidFill>
                <a:schemeClr val="bg1">
                  <a:lumMod val="50000"/>
                </a:schemeClr>
              </a:solidFill>
            </a:endParaRPr>
          </a:p>
          <a:p>
            <a:pPr marL="0" indent="0">
              <a:lnSpc>
                <a:spcPct val="170000"/>
              </a:lnSpc>
              <a:buNone/>
            </a:pPr>
            <a:r>
              <a:rPr lang="en-US" altLang="zh-CN" sz="2900" dirty="0">
                <a:solidFill>
                  <a:schemeClr val="bg1">
                    <a:lumMod val="50000"/>
                  </a:schemeClr>
                </a:solidFill>
              </a:rPr>
              <a:t>Default Mode: </a:t>
            </a:r>
            <a:r>
              <a:rPr lang="zh-CN" altLang="zh-CN" sz="2900" dirty="0">
                <a:solidFill>
                  <a:schemeClr val="bg1">
                    <a:lumMod val="50000"/>
                  </a:schemeClr>
                </a:solidFill>
              </a:rPr>
              <a:t>北京师范大学</a:t>
            </a:r>
            <a:r>
              <a:rPr lang="en-US" altLang="zh-CN" sz="2900" dirty="0">
                <a:solidFill>
                  <a:schemeClr val="bg1">
                    <a:lumMod val="50000"/>
                  </a:schemeClr>
                </a:solidFill>
              </a:rPr>
              <a:t>/ </a:t>
            </a:r>
            <a:r>
              <a:rPr lang="zh-CN" altLang="zh-CN" sz="2900" dirty="0">
                <a:solidFill>
                  <a:schemeClr val="bg1">
                    <a:lumMod val="50000"/>
                  </a:schemeClr>
                </a:solidFill>
              </a:rPr>
              <a:t>香港浸会大学</a:t>
            </a:r>
            <a:r>
              <a:rPr lang="en-US" altLang="zh-CN" sz="2900" dirty="0">
                <a:solidFill>
                  <a:schemeClr val="bg1">
                    <a:lumMod val="50000"/>
                  </a:schemeClr>
                </a:solidFill>
              </a:rPr>
              <a:t>/ </a:t>
            </a:r>
            <a:r>
              <a:rPr lang="zh-CN" altLang="zh-CN" sz="2900" dirty="0">
                <a:solidFill>
                  <a:schemeClr val="bg1">
                    <a:lumMod val="50000"/>
                  </a:schemeClr>
                </a:solidFill>
              </a:rPr>
              <a:t>联合</a:t>
            </a:r>
            <a:r>
              <a:rPr lang="en-US" altLang="zh-CN" sz="2900" dirty="0">
                <a:solidFill>
                  <a:schemeClr val="bg1">
                    <a:lumMod val="50000"/>
                  </a:schemeClr>
                </a:solidFill>
              </a:rPr>
              <a:t>/ </a:t>
            </a:r>
            <a:r>
              <a:rPr lang="zh-CN" altLang="zh-CN" sz="2900" dirty="0">
                <a:solidFill>
                  <a:schemeClr val="bg1">
                    <a:lumMod val="50000"/>
                  </a:schemeClr>
                </a:solidFill>
              </a:rPr>
              <a:t>国际</a:t>
            </a:r>
            <a:r>
              <a:rPr lang="en-US" altLang="zh-CN" sz="2900" dirty="0">
                <a:solidFill>
                  <a:schemeClr val="bg1">
                    <a:lumMod val="50000"/>
                  </a:schemeClr>
                </a:solidFill>
              </a:rPr>
              <a:t>/ </a:t>
            </a:r>
            <a:r>
              <a:rPr lang="zh-CN" altLang="zh-CN" sz="2900" dirty="0">
                <a:solidFill>
                  <a:schemeClr val="bg1">
                    <a:lumMod val="50000"/>
                  </a:schemeClr>
                </a:solidFill>
              </a:rPr>
              <a:t>学院</a:t>
            </a:r>
          </a:p>
          <a:p>
            <a:endParaRPr kumimoji="1" lang="zh-CN" altLang="en-US" dirty="0"/>
          </a:p>
        </p:txBody>
      </p:sp>
      <p:sp>
        <p:nvSpPr>
          <p:cNvPr id="3" name="矩形 2">
            <a:extLst>
              <a:ext uri="{FF2B5EF4-FFF2-40B4-BE49-F238E27FC236}">
                <a16:creationId xmlns:a16="http://schemas.microsoft.com/office/drawing/2014/main" id="{F1DFB9B8-37B9-2E49-B674-509552A3F694}"/>
              </a:ext>
            </a:extLst>
          </p:cNvPr>
          <p:cNvSpPr/>
          <p:nvPr/>
        </p:nvSpPr>
        <p:spPr>
          <a:xfrm>
            <a:off x="7020231" y="2165167"/>
            <a:ext cx="4159045" cy="1569660"/>
          </a:xfrm>
          <a:prstGeom prst="rect">
            <a:avLst/>
          </a:prstGeom>
        </p:spPr>
        <p:txBody>
          <a:bodyPr wrap="square">
            <a:spAutoFit/>
          </a:bodyPr>
          <a:lstStyle/>
          <a:p>
            <a:r>
              <a:rPr lang="zh-CN" altLang="en-US" sz="1600" dirty="0">
                <a:solidFill>
                  <a:schemeClr val="bg1">
                    <a:lumMod val="50000"/>
                  </a:schemeClr>
                </a:solidFill>
              </a:rPr>
              <a:t>记者从广东省高级人民法院获悉，经诉讼调解，华为技术有限公司与三星</a:t>
            </a:r>
            <a:r>
              <a:rPr lang="en-US" altLang="zh-CN" sz="1600" dirty="0">
                <a:solidFill>
                  <a:schemeClr val="bg1">
                    <a:lumMod val="50000"/>
                  </a:schemeClr>
                </a:solidFill>
              </a:rPr>
              <a:t>(</a:t>
            </a:r>
            <a:r>
              <a:rPr lang="zh-CN" altLang="en-US" sz="1600" dirty="0">
                <a:solidFill>
                  <a:schemeClr val="bg1">
                    <a:lumMod val="50000"/>
                  </a:schemeClr>
                </a:solidFill>
              </a:rPr>
              <a:t>中国</a:t>
            </a:r>
            <a:r>
              <a:rPr lang="en-US" altLang="zh-CN" sz="1600" dirty="0">
                <a:solidFill>
                  <a:schemeClr val="bg1">
                    <a:lumMod val="50000"/>
                  </a:schemeClr>
                </a:solidFill>
              </a:rPr>
              <a:t>)</a:t>
            </a:r>
            <a:r>
              <a:rPr lang="zh-CN" altLang="en-US" sz="1600" dirty="0">
                <a:solidFill>
                  <a:schemeClr val="bg1">
                    <a:lumMod val="50000"/>
                  </a:schemeClr>
                </a:solidFill>
              </a:rPr>
              <a:t>投资有限公司在涉及标准必要专利的侵权纠纷系列案中达成全球和解，就全球范围内的标准必要专利交叉许可问题达成框架性的</a:t>
            </a:r>
            <a:r>
              <a:rPr lang="en-US" altLang="zh-CN" sz="1600" dirty="0">
                <a:solidFill>
                  <a:schemeClr val="bg1">
                    <a:lumMod val="50000"/>
                  </a:schemeClr>
                </a:solidFill>
              </a:rPr>
              <a:t>《</a:t>
            </a:r>
            <a:r>
              <a:rPr lang="zh-CN" altLang="en-US" sz="1600" dirty="0">
                <a:solidFill>
                  <a:schemeClr val="bg1">
                    <a:lumMod val="50000"/>
                  </a:schemeClr>
                </a:solidFill>
              </a:rPr>
              <a:t>专利许可协议</a:t>
            </a:r>
            <a:r>
              <a:rPr lang="en-US" altLang="zh-CN" sz="1600" dirty="0">
                <a:solidFill>
                  <a:schemeClr val="bg1">
                    <a:lumMod val="50000"/>
                  </a:schemeClr>
                </a:solidFill>
              </a:rPr>
              <a:t>》</a:t>
            </a:r>
          </a:p>
        </p:txBody>
      </p:sp>
      <p:sp>
        <p:nvSpPr>
          <p:cNvPr id="4" name="矩形 3">
            <a:extLst>
              <a:ext uri="{FF2B5EF4-FFF2-40B4-BE49-F238E27FC236}">
                <a16:creationId xmlns:a16="http://schemas.microsoft.com/office/drawing/2014/main" id="{ABF13F7C-C9FF-9946-80A3-D3BEB15B7B14}"/>
              </a:ext>
            </a:extLst>
          </p:cNvPr>
          <p:cNvSpPr/>
          <p:nvPr/>
        </p:nvSpPr>
        <p:spPr>
          <a:xfrm>
            <a:off x="7020231" y="4117967"/>
            <a:ext cx="4159045" cy="2062103"/>
          </a:xfrm>
          <a:prstGeom prst="rect">
            <a:avLst/>
          </a:prstGeom>
        </p:spPr>
        <p:txBody>
          <a:bodyPr wrap="square">
            <a:spAutoFit/>
          </a:bodyPr>
          <a:lstStyle/>
          <a:p>
            <a:r>
              <a:rPr lang="en-US" altLang="zh-CN" sz="1600" dirty="0">
                <a:solidFill>
                  <a:schemeClr val="bg1">
                    <a:lumMod val="50000"/>
                  </a:schemeClr>
                </a:solidFill>
              </a:rPr>
              <a:t>Default Mode: </a:t>
            </a:r>
            <a:r>
              <a:rPr lang="zh-CN" altLang="zh-CN" sz="1600" dirty="0">
                <a:solidFill>
                  <a:schemeClr val="bg1">
                    <a:lumMod val="50000"/>
                  </a:schemeClr>
                </a:solidFill>
              </a:rPr>
              <a:t>记者</a:t>
            </a:r>
            <a:r>
              <a:rPr lang="en-US" altLang="zh-CN" sz="1600" dirty="0">
                <a:solidFill>
                  <a:schemeClr val="bg1">
                    <a:lumMod val="50000"/>
                  </a:schemeClr>
                </a:solidFill>
              </a:rPr>
              <a:t>/ </a:t>
            </a:r>
            <a:r>
              <a:rPr lang="zh-CN" altLang="zh-CN" sz="1600" dirty="0">
                <a:solidFill>
                  <a:schemeClr val="bg1">
                    <a:lumMod val="50000"/>
                  </a:schemeClr>
                </a:solidFill>
              </a:rPr>
              <a:t>从</a:t>
            </a:r>
            <a:r>
              <a:rPr lang="en-US" altLang="zh-CN" sz="1600" dirty="0">
                <a:solidFill>
                  <a:schemeClr val="bg1">
                    <a:lumMod val="50000"/>
                  </a:schemeClr>
                </a:solidFill>
              </a:rPr>
              <a:t>/ </a:t>
            </a:r>
            <a:r>
              <a:rPr lang="zh-CN" altLang="zh-CN" sz="1600" dirty="0">
                <a:solidFill>
                  <a:schemeClr val="bg1">
                    <a:lumMod val="50000"/>
                  </a:schemeClr>
                </a:solidFill>
              </a:rPr>
              <a:t>广东省高级人民法院</a:t>
            </a:r>
            <a:r>
              <a:rPr lang="en-US" altLang="zh-CN" sz="1600" dirty="0">
                <a:solidFill>
                  <a:schemeClr val="bg1">
                    <a:lumMod val="50000"/>
                  </a:schemeClr>
                </a:solidFill>
              </a:rPr>
              <a:t>/ </a:t>
            </a:r>
            <a:r>
              <a:rPr lang="zh-CN" altLang="zh-CN" sz="1600" dirty="0">
                <a:solidFill>
                  <a:schemeClr val="bg1">
                    <a:lumMod val="50000"/>
                  </a:schemeClr>
                </a:solidFill>
              </a:rPr>
              <a:t>获悉</a:t>
            </a:r>
            <a:r>
              <a:rPr lang="en-US" altLang="zh-CN" sz="1600" dirty="0">
                <a:solidFill>
                  <a:schemeClr val="bg1">
                    <a:lumMod val="50000"/>
                  </a:schemeClr>
                </a:solidFill>
              </a:rPr>
              <a:t>/ </a:t>
            </a:r>
            <a:r>
              <a:rPr lang="zh-CN" altLang="zh-CN" sz="1600" dirty="0">
                <a:solidFill>
                  <a:schemeClr val="bg1">
                    <a:lumMod val="50000"/>
                  </a:schemeClr>
                </a:solidFill>
              </a:rPr>
              <a:t>，</a:t>
            </a:r>
            <a:r>
              <a:rPr lang="en-US" altLang="zh-CN" sz="1600" dirty="0">
                <a:solidFill>
                  <a:schemeClr val="bg1">
                    <a:lumMod val="50000"/>
                  </a:schemeClr>
                </a:solidFill>
              </a:rPr>
              <a:t>/ </a:t>
            </a:r>
            <a:r>
              <a:rPr lang="zh-CN" altLang="zh-CN" sz="1600" dirty="0">
                <a:solidFill>
                  <a:schemeClr val="bg1">
                    <a:lumMod val="50000"/>
                  </a:schemeClr>
                </a:solidFill>
              </a:rPr>
              <a:t>经</a:t>
            </a:r>
            <a:r>
              <a:rPr lang="en-US" altLang="zh-CN" sz="1600" dirty="0">
                <a:solidFill>
                  <a:schemeClr val="bg1">
                    <a:lumMod val="50000"/>
                  </a:schemeClr>
                </a:solidFill>
              </a:rPr>
              <a:t>/ </a:t>
            </a:r>
            <a:r>
              <a:rPr lang="zh-CN" altLang="zh-CN" sz="1600" dirty="0">
                <a:solidFill>
                  <a:schemeClr val="bg1">
                    <a:lumMod val="50000"/>
                  </a:schemeClr>
                </a:solidFill>
              </a:rPr>
              <a:t>诉讼</a:t>
            </a:r>
            <a:r>
              <a:rPr lang="en-US" altLang="zh-CN" sz="1600" dirty="0">
                <a:solidFill>
                  <a:schemeClr val="bg1">
                    <a:lumMod val="50000"/>
                  </a:schemeClr>
                </a:solidFill>
              </a:rPr>
              <a:t>/ </a:t>
            </a:r>
            <a:r>
              <a:rPr lang="zh-CN" altLang="zh-CN" sz="1600" dirty="0">
                <a:solidFill>
                  <a:schemeClr val="bg1">
                    <a:lumMod val="50000"/>
                  </a:schemeClr>
                </a:solidFill>
              </a:rPr>
              <a:t>调解</a:t>
            </a:r>
            <a:r>
              <a:rPr lang="en-US" altLang="zh-CN" sz="1600" dirty="0">
                <a:solidFill>
                  <a:schemeClr val="bg1">
                    <a:lumMod val="50000"/>
                  </a:schemeClr>
                </a:solidFill>
              </a:rPr>
              <a:t>/ </a:t>
            </a:r>
            <a:r>
              <a:rPr lang="zh-CN" altLang="zh-CN" sz="1600" dirty="0">
                <a:solidFill>
                  <a:schemeClr val="bg1">
                    <a:lumMod val="50000"/>
                  </a:schemeClr>
                </a:solidFill>
              </a:rPr>
              <a:t>，</a:t>
            </a:r>
            <a:r>
              <a:rPr lang="en-US" altLang="zh-CN" sz="1600" dirty="0">
                <a:solidFill>
                  <a:schemeClr val="bg1">
                    <a:lumMod val="50000"/>
                  </a:schemeClr>
                </a:solidFill>
              </a:rPr>
              <a:t>/ </a:t>
            </a:r>
            <a:r>
              <a:rPr lang="zh-CN" altLang="zh-CN" sz="1600" dirty="0">
                <a:solidFill>
                  <a:schemeClr val="bg1">
                    <a:lumMod val="50000"/>
                  </a:schemeClr>
                </a:solidFill>
              </a:rPr>
              <a:t>华为技术有限公司</a:t>
            </a:r>
            <a:r>
              <a:rPr lang="en-US" altLang="zh-CN" sz="1600" dirty="0">
                <a:solidFill>
                  <a:schemeClr val="bg1">
                    <a:lumMod val="50000"/>
                  </a:schemeClr>
                </a:solidFill>
              </a:rPr>
              <a:t>/ </a:t>
            </a:r>
            <a:r>
              <a:rPr lang="zh-CN" altLang="zh-CN" sz="1600" dirty="0">
                <a:solidFill>
                  <a:schemeClr val="bg1">
                    <a:lumMod val="50000"/>
                  </a:schemeClr>
                </a:solidFill>
              </a:rPr>
              <a:t>与</a:t>
            </a:r>
            <a:r>
              <a:rPr lang="en-US" altLang="zh-CN" sz="1600" dirty="0">
                <a:solidFill>
                  <a:schemeClr val="bg1">
                    <a:lumMod val="50000"/>
                  </a:schemeClr>
                </a:solidFill>
              </a:rPr>
              <a:t>/ </a:t>
            </a:r>
            <a:r>
              <a:rPr lang="zh-CN" altLang="zh-CN" sz="1600" dirty="0">
                <a:solidFill>
                  <a:schemeClr val="bg1">
                    <a:lumMod val="50000"/>
                  </a:schemeClr>
                </a:solidFill>
              </a:rPr>
              <a:t>三星</a:t>
            </a:r>
            <a:r>
              <a:rPr lang="en-US" altLang="zh-CN" sz="1600" dirty="0">
                <a:solidFill>
                  <a:schemeClr val="bg1">
                    <a:lumMod val="50000"/>
                  </a:schemeClr>
                </a:solidFill>
              </a:rPr>
              <a:t>/ (/ </a:t>
            </a:r>
            <a:r>
              <a:rPr lang="zh-CN" altLang="zh-CN" sz="1600" dirty="0">
                <a:solidFill>
                  <a:schemeClr val="bg1">
                    <a:lumMod val="50000"/>
                  </a:schemeClr>
                </a:solidFill>
              </a:rPr>
              <a:t>中国</a:t>
            </a:r>
            <a:r>
              <a:rPr lang="en-US" altLang="zh-CN" sz="1600" dirty="0">
                <a:solidFill>
                  <a:schemeClr val="bg1">
                    <a:lumMod val="50000"/>
                  </a:schemeClr>
                </a:solidFill>
              </a:rPr>
              <a:t>/ )/ </a:t>
            </a:r>
            <a:r>
              <a:rPr lang="zh-CN" altLang="zh-CN" sz="1600" dirty="0">
                <a:solidFill>
                  <a:schemeClr val="bg1">
                    <a:lumMod val="50000"/>
                  </a:schemeClr>
                </a:solidFill>
              </a:rPr>
              <a:t>投资</a:t>
            </a:r>
            <a:r>
              <a:rPr lang="en-US" altLang="zh-CN" sz="1600" dirty="0">
                <a:solidFill>
                  <a:schemeClr val="bg1">
                    <a:lumMod val="50000"/>
                  </a:schemeClr>
                </a:solidFill>
              </a:rPr>
              <a:t>/ </a:t>
            </a:r>
            <a:r>
              <a:rPr lang="zh-CN" altLang="zh-CN" sz="1600" dirty="0">
                <a:solidFill>
                  <a:schemeClr val="bg1">
                    <a:lumMod val="50000"/>
                  </a:schemeClr>
                </a:solidFill>
              </a:rPr>
              <a:t>有限公司</a:t>
            </a:r>
            <a:r>
              <a:rPr lang="en-US" altLang="zh-CN" sz="1600" dirty="0">
                <a:solidFill>
                  <a:schemeClr val="bg1">
                    <a:lumMod val="50000"/>
                  </a:schemeClr>
                </a:solidFill>
              </a:rPr>
              <a:t>/ </a:t>
            </a:r>
            <a:r>
              <a:rPr lang="zh-CN" altLang="zh-CN" sz="1600" dirty="0">
                <a:solidFill>
                  <a:schemeClr val="bg1">
                    <a:lumMod val="50000"/>
                  </a:schemeClr>
                </a:solidFill>
              </a:rPr>
              <a:t>在</a:t>
            </a:r>
            <a:r>
              <a:rPr lang="en-US" altLang="zh-CN" sz="1600" dirty="0">
                <a:solidFill>
                  <a:schemeClr val="bg1">
                    <a:lumMod val="50000"/>
                  </a:schemeClr>
                </a:solidFill>
              </a:rPr>
              <a:t>/ </a:t>
            </a:r>
            <a:r>
              <a:rPr lang="zh-CN" altLang="zh-CN" sz="1600" dirty="0">
                <a:solidFill>
                  <a:schemeClr val="bg1">
                    <a:lumMod val="50000"/>
                  </a:schemeClr>
                </a:solidFill>
              </a:rPr>
              <a:t>涉及</a:t>
            </a:r>
            <a:r>
              <a:rPr lang="en-US" altLang="zh-CN" sz="1600" dirty="0">
                <a:solidFill>
                  <a:schemeClr val="bg1">
                    <a:lumMod val="50000"/>
                  </a:schemeClr>
                </a:solidFill>
              </a:rPr>
              <a:t>/ </a:t>
            </a:r>
            <a:r>
              <a:rPr lang="zh-CN" altLang="zh-CN" sz="1600" dirty="0">
                <a:solidFill>
                  <a:schemeClr val="bg1">
                    <a:lumMod val="50000"/>
                  </a:schemeClr>
                </a:solidFill>
              </a:rPr>
              <a:t>标准</a:t>
            </a:r>
            <a:r>
              <a:rPr lang="en-US" altLang="zh-CN" sz="1600" dirty="0">
                <a:solidFill>
                  <a:schemeClr val="bg1">
                    <a:lumMod val="50000"/>
                  </a:schemeClr>
                </a:solidFill>
              </a:rPr>
              <a:t>/ </a:t>
            </a:r>
            <a:r>
              <a:rPr lang="zh-CN" altLang="zh-CN" sz="1600" dirty="0">
                <a:solidFill>
                  <a:schemeClr val="bg1">
                    <a:lumMod val="50000"/>
                  </a:schemeClr>
                </a:solidFill>
              </a:rPr>
              <a:t>必要</a:t>
            </a:r>
            <a:r>
              <a:rPr lang="en-US" altLang="zh-CN" sz="1600" dirty="0">
                <a:solidFill>
                  <a:schemeClr val="bg1">
                    <a:lumMod val="50000"/>
                  </a:schemeClr>
                </a:solidFill>
              </a:rPr>
              <a:t>/ </a:t>
            </a:r>
            <a:r>
              <a:rPr lang="zh-CN" altLang="zh-CN" sz="1600" dirty="0">
                <a:solidFill>
                  <a:schemeClr val="bg1">
                    <a:lumMod val="50000"/>
                  </a:schemeClr>
                </a:solidFill>
              </a:rPr>
              <a:t>专利</a:t>
            </a:r>
            <a:r>
              <a:rPr lang="en-US" altLang="zh-CN" sz="1600" dirty="0">
                <a:solidFill>
                  <a:schemeClr val="bg1">
                    <a:lumMod val="50000"/>
                  </a:schemeClr>
                </a:solidFill>
              </a:rPr>
              <a:t>/ </a:t>
            </a:r>
            <a:r>
              <a:rPr lang="zh-CN" altLang="zh-CN" sz="1600" dirty="0">
                <a:solidFill>
                  <a:schemeClr val="bg1">
                    <a:lumMod val="50000"/>
                  </a:schemeClr>
                </a:solidFill>
              </a:rPr>
              <a:t>的</a:t>
            </a:r>
            <a:r>
              <a:rPr lang="en-US" altLang="zh-CN" sz="1600" dirty="0">
                <a:solidFill>
                  <a:schemeClr val="bg1">
                    <a:lumMod val="50000"/>
                  </a:schemeClr>
                </a:solidFill>
              </a:rPr>
              <a:t>/ </a:t>
            </a:r>
            <a:r>
              <a:rPr lang="zh-CN" altLang="zh-CN" sz="1600" dirty="0">
                <a:solidFill>
                  <a:schemeClr val="bg1">
                    <a:lumMod val="50000"/>
                  </a:schemeClr>
                </a:solidFill>
              </a:rPr>
              <a:t>侵权</a:t>
            </a:r>
            <a:r>
              <a:rPr lang="en-US" altLang="zh-CN" sz="1600" dirty="0">
                <a:solidFill>
                  <a:schemeClr val="bg1">
                    <a:lumMod val="50000"/>
                  </a:schemeClr>
                </a:solidFill>
              </a:rPr>
              <a:t>/ </a:t>
            </a:r>
            <a:r>
              <a:rPr lang="zh-CN" altLang="zh-CN" sz="1600" dirty="0">
                <a:solidFill>
                  <a:schemeClr val="bg1">
                    <a:lumMod val="50000"/>
                  </a:schemeClr>
                </a:solidFill>
              </a:rPr>
              <a:t>纠纷</a:t>
            </a:r>
            <a:r>
              <a:rPr lang="en-US" altLang="zh-CN" sz="1600" dirty="0">
                <a:solidFill>
                  <a:schemeClr val="bg1">
                    <a:lumMod val="50000"/>
                  </a:schemeClr>
                </a:solidFill>
              </a:rPr>
              <a:t>/ </a:t>
            </a:r>
            <a:r>
              <a:rPr lang="zh-CN" altLang="zh-CN" sz="1600" dirty="0">
                <a:solidFill>
                  <a:schemeClr val="bg1">
                    <a:lumMod val="50000"/>
                  </a:schemeClr>
                </a:solidFill>
              </a:rPr>
              <a:t>系列</a:t>
            </a:r>
            <a:r>
              <a:rPr lang="en-US" altLang="zh-CN" sz="1600" dirty="0">
                <a:solidFill>
                  <a:schemeClr val="bg1">
                    <a:lumMod val="50000"/>
                  </a:schemeClr>
                </a:solidFill>
              </a:rPr>
              <a:t>/ </a:t>
            </a:r>
            <a:r>
              <a:rPr lang="zh-CN" altLang="zh-CN" sz="1600" dirty="0">
                <a:solidFill>
                  <a:schemeClr val="bg1">
                    <a:lumMod val="50000"/>
                  </a:schemeClr>
                </a:solidFill>
              </a:rPr>
              <a:t>案中</a:t>
            </a:r>
            <a:r>
              <a:rPr lang="en-US" altLang="zh-CN" sz="1600" dirty="0">
                <a:solidFill>
                  <a:schemeClr val="bg1">
                    <a:lumMod val="50000"/>
                  </a:schemeClr>
                </a:solidFill>
              </a:rPr>
              <a:t>/ </a:t>
            </a:r>
            <a:r>
              <a:rPr lang="zh-CN" altLang="zh-CN" sz="1600" dirty="0">
                <a:solidFill>
                  <a:schemeClr val="bg1">
                    <a:lumMod val="50000"/>
                  </a:schemeClr>
                </a:solidFill>
              </a:rPr>
              <a:t>达成</a:t>
            </a:r>
            <a:r>
              <a:rPr lang="en-US" altLang="zh-CN" sz="1600" dirty="0">
                <a:solidFill>
                  <a:schemeClr val="bg1">
                    <a:lumMod val="50000"/>
                  </a:schemeClr>
                </a:solidFill>
              </a:rPr>
              <a:t>/ </a:t>
            </a:r>
            <a:r>
              <a:rPr lang="zh-CN" altLang="zh-CN" sz="1600" dirty="0">
                <a:solidFill>
                  <a:schemeClr val="bg1">
                    <a:lumMod val="50000"/>
                  </a:schemeClr>
                </a:solidFill>
              </a:rPr>
              <a:t>全球</a:t>
            </a:r>
            <a:r>
              <a:rPr lang="en-US" altLang="zh-CN" sz="1600" dirty="0">
                <a:solidFill>
                  <a:schemeClr val="bg1">
                    <a:lumMod val="50000"/>
                  </a:schemeClr>
                </a:solidFill>
              </a:rPr>
              <a:t>/ </a:t>
            </a:r>
            <a:r>
              <a:rPr lang="zh-CN" altLang="zh-CN" sz="1600" dirty="0">
                <a:solidFill>
                  <a:schemeClr val="bg1">
                    <a:lumMod val="50000"/>
                  </a:schemeClr>
                </a:solidFill>
              </a:rPr>
              <a:t>和解</a:t>
            </a:r>
            <a:r>
              <a:rPr lang="en-US" altLang="zh-CN" sz="1600" dirty="0">
                <a:solidFill>
                  <a:schemeClr val="bg1">
                    <a:lumMod val="50000"/>
                  </a:schemeClr>
                </a:solidFill>
              </a:rPr>
              <a:t>/ </a:t>
            </a:r>
            <a:r>
              <a:rPr lang="zh-CN" altLang="zh-CN" sz="1600" dirty="0">
                <a:solidFill>
                  <a:schemeClr val="bg1">
                    <a:lumMod val="50000"/>
                  </a:schemeClr>
                </a:solidFill>
              </a:rPr>
              <a:t>，</a:t>
            </a:r>
            <a:r>
              <a:rPr lang="en-US" altLang="zh-CN" sz="1600" dirty="0">
                <a:solidFill>
                  <a:schemeClr val="bg1">
                    <a:lumMod val="50000"/>
                  </a:schemeClr>
                </a:solidFill>
              </a:rPr>
              <a:t>/ </a:t>
            </a:r>
            <a:r>
              <a:rPr lang="zh-CN" altLang="zh-CN" sz="1600" dirty="0">
                <a:solidFill>
                  <a:schemeClr val="bg1">
                    <a:lumMod val="50000"/>
                  </a:schemeClr>
                </a:solidFill>
              </a:rPr>
              <a:t>就</a:t>
            </a:r>
            <a:r>
              <a:rPr lang="en-US" altLang="zh-CN" sz="1600" dirty="0">
                <a:solidFill>
                  <a:schemeClr val="bg1">
                    <a:lumMod val="50000"/>
                  </a:schemeClr>
                </a:solidFill>
              </a:rPr>
              <a:t>/ </a:t>
            </a:r>
            <a:r>
              <a:rPr lang="zh-CN" altLang="zh-CN" sz="1600" dirty="0">
                <a:solidFill>
                  <a:schemeClr val="bg1">
                    <a:lumMod val="50000"/>
                  </a:schemeClr>
                </a:solidFill>
              </a:rPr>
              <a:t>全球</a:t>
            </a:r>
            <a:r>
              <a:rPr lang="en-US" altLang="zh-CN" sz="1600" dirty="0">
                <a:solidFill>
                  <a:schemeClr val="bg1">
                    <a:lumMod val="50000"/>
                  </a:schemeClr>
                </a:solidFill>
              </a:rPr>
              <a:t>/ </a:t>
            </a:r>
            <a:r>
              <a:rPr lang="zh-CN" altLang="zh-CN" sz="1600" dirty="0">
                <a:solidFill>
                  <a:schemeClr val="bg1">
                    <a:lumMod val="50000"/>
                  </a:schemeClr>
                </a:solidFill>
              </a:rPr>
              <a:t>范围</a:t>
            </a:r>
            <a:r>
              <a:rPr lang="en-US" altLang="zh-CN" sz="1600" dirty="0">
                <a:solidFill>
                  <a:schemeClr val="bg1">
                    <a:lumMod val="50000"/>
                  </a:schemeClr>
                </a:solidFill>
              </a:rPr>
              <a:t>/ </a:t>
            </a:r>
            <a:r>
              <a:rPr lang="zh-CN" altLang="zh-CN" sz="1600" dirty="0">
                <a:solidFill>
                  <a:schemeClr val="bg1">
                    <a:lumMod val="50000"/>
                  </a:schemeClr>
                </a:solidFill>
              </a:rPr>
              <a:t>内</a:t>
            </a:r>
            <a:r>
              <a:rPr lang="en-US" altLang="zh-CN" sz="1600" dirty="0">
                <a:solidFill>
                  <a:schemeClr val="bg1">
                    <a:lumMod val="50000"/>
                  </a:schemeClr>
                </a:solidFill>
              </a:rPr>
              <a:t>/ </a:t>
            </a:r>
            <a:r>
              <a:rPr lang="zh-CN" altLang="zh-CN" sz="1600" dirty="0">
                <a:solidFill>
                  <a:schemeClr val="bg1">
                    <a:lumMod val="50000"/>
                  </a:schemeClr>
                </a:solidFill>
              </a:rPr>
              <a:t>的</a:t>
            </a:r>
            <a:r>
              <a:rPr lang="en-US" altLang="zh-CN" sz="1600" dirty="0">
                <a:solidFill>
                  <a:schemeClr val="bg1">
                    <a:lumMod val="50000"/>
                  </a:schemeClr>
                </a:solidFill>
              </a:rPr>
              <a:t>/ </a:t>
            </a:r>
            <a:r>
              <a:rPr lang="zh-CN" altLang="zh-CN" sz="1600" dirty="0">
                <a:solidFill>
                  <a:schemeClr val="bg1">
                    <a:lumMod val="50000"/>
                  </a:schemeClr>
                </a:solidFill>
              </a:rPr>
              <a:t>标准</a:t>
            </a:r>
            <a:r>
              <a:rPr lang="en-US" altLang="zh-CN" sz="1600" dirty="0">
                <a:solidFill>
                  <a:schemeClr val="bg1">
                    <a:lumMod val="50000"/>
                  </a:schemeClr>
                </a:solidFill>
              </a:rPr>
              <a:t>/ </a:t>
            </a:r>
            <a:r>
              <a:rPr lang="zh-CN" altLang="zh-CN" sz="1600" dirty="0">
                <a:solidFill>
                  <a:schemeClr val="bg1">
                    <a:lumMod val="50000"/>
                  </a:schemeClr>
                </a:solidFill>
              </a:rPr>
              <a:t>必要</a:t>
            </a:r>
            <a:r>
              <a:rPr lang="en-US" altLang="zh-CN" sz="1600" dirty="0">
                <a:solidFill>
                  <a:schemeClr val="bg1">
                    <a:lumMod val="50000"/>
                  </a:schemeClr>
                </a:solidFill>
              </a:rPr>
              <a:t>/ </a:t>
            </a:r>
            <a:r>
              <a:rPr lang="zh-CN" altLang="zh-CN" sz="1600" dirty="0">
                <a:solidFill>
                  <a:schemeClr val="bg1">
                    <a:lumMod val="50000"/>
                  </a:schemeClr>
                </a:solidFill>
              </a:rPr>
              <a:t>专利</a:t>
            </a:r>
            <a:r>
              <a:rPr lang="en-US" altLang="zh-CN" sz="1600" dirty="0">
                <a:solidFill>
                  <a:schemeClr val="bg1">
                    <a:lumMod val="50000"/>
                  </a:schemeClr>
                </a:solidFill>
              </a:rPr>
              <a:t>/ </a:t>
            </a:r>
            <a:r>
              <a:rPr lang="zh-CN" altLang="zh-CN" sz="1600" dirty="0">
                <a:solidFill>
                  <a:schemeClr val="bg1">
                    <a:lumMod val="50000"/>
                  </a:schemeClr>
                </a:solidFill>
              </a:rPr>
              <a:t>交叉</a:t>
            </a:r>
            <a:r>
              <a:rPr lang="en-US" altLang="zh-CN" sz="1600" dirty="0">
                <a:solidFill>
                  <a:schemeClr val="bg1">
                    <a:lumMod val="50000"/>
                  </a:schemeClr>
                </a:solidFill>
              </a:rPr>
              <a:t>/ </a:t>
            </a:r>
            <a:r>
              <a:rPr lang="zh-CN" altLang="zh-CN" sz="1600" dirty="0">
                <a:solidFill>
                  <a:schemeClr val="bg1">
                    <a:lumMod val="50000"/>
                  </a:schemeClr>
                </a:solidFill>
              </a:rPr>
              <a:t>许可</a:t>
            </a:r>
            <a:r>
              <a:rPr lang="en-US" altLang="zh-CN" sz="1600" dirty="0">
                <a:solidFill>
                  <a:schemeClr val="bg1">
                    <a:lumMod val="50000"/>
                  </a:schemeClr>
                </a:solidFill>
              </a:rPr>
              <a:t>/ </a:t>
            </a:r>
            <a:r>
              <a:rPr lang="zh-CN" altLang="zh-CN" sz="1600" dirty="0">
                <a:solidFill>
                  <a:schemeClr val="bg1">
                    <a:lumMod val="50000"/>
                  </a:schemeClr>
                </a:solidFill>
              </a:rPr>
              <a:t>问题</a:t>
            </a:r>
            <a:r>
              <a:rPr lang="en-US" altLang="zh-CN" sz="1600" dirty="0">
                <a:solidFill>
                  <a:schemeClr val="bg1">
                    <a:lumMod val="50000"/>
                  </a:schemeClr>
                </a:solidFill>
              </a:rPr>
              <a:t>/ </a:t>
            </a:r>
            <a:r>
              <a:rPr lang="zh-CN" altLang="zh-CN" sz="1600" dirty="0">
                <a:solidFill>
                  <a:schemeClr val="bg1">
                    <a:lumMod val="50000"/>
                  </a:schemeClr>
                </a:solidFill>
              </a:rPr>
              <a:t>达成</a:t>
            </a:r>
            <a:r>
              <a:rPr lang="en-US" altLang="zh-CN" sz="1600" dirty="0">
                <a:solidFill>
                  <a:schemeClr val="bg1">
                    <a:lumMod val="50000"/>
                  </a:schemeClr>
                </a:solidFill>
              </a:rPr>
              <a:t>/ </a:t>
            </a:r>
            <a:r>
              <a:rPr lang="zh-CN" altLang="zh-CN" sz="1600" dirty="0">
                <a:solidFill>
                  <a:schemeClr val="bg1">
                    <a:lumMod val="50000"/>
                  </a:schemeClr>
                </a:solidFill>
              </a:rPr>
              <a:t>框架</a:t>
            </a:r>
            <a:r>
              <a:rPr lang="en-US" altLang="zh-CN" sz="1600" dirty="0">
                <a:solidFill>
                  <a:schemeClr val="bg1">
                    <a:lumMod val="50000"/>
                  </a:schemeClr>
                </a:solidFill>
              </a:rPr>
              <a:t>/ </a:t>
            </a:r>
            <a:r>
              <a:rPr lang="zh-CN" altLang="zh-CN" sz="1600" dirty="0">
                <a:solidFill>
                  <a:schemeClr val="bg1">
                    <a:lumMod val="50000"/>
                  </a:schemeClr>
                </a:solidFill>
              </a:rPr>
              <a:t>性</a:t>
            </a:r>
            <a:r>
              <a:rPr lang="en-US" altLang="zh-CN" sz="1600" dirty="0">
                <a:solidFill>
                  <a:schemeClr val="bg1">
                    <a:lumMod val="50000"/>
                  </a:schemeClr>
                </a:solidFill>
              </a:rPr>
              <a:t>/ </a:t>
            </a:r>
            <a:r>
              <a:rPr lang="zh-CN" altLang="zh-CN" sz="1600" dirty="0">
                <a:solidFill>
                  <a:schemeClr val="bg1">
                    <a:lumMod val="50000"/>
                  </a:schemeClr>
                </a:solidFill>
              </a:rPr>
              <a:t>的</a:t>
            </a:r>
            <a:r>
              <a:rPr lang="en-US" altLang="zh-CN" sz="1600" dirty="0">
                <a:solidFill>
                  <a:schemeClr val="bg1">
                    <a:lumMod val="50000"/>
                  </a:schemeClr>
                </a:solidFill>
              </a:rPr>
              <a:t>/ </a:t>
            </a:r>
            <a:r>
              <a:rPr lang="zh-CN" altLang="zh-CN" sz="1600" dirty="0">
                <a:solidFill>
                  <a:schemeClr val="bg1">
                    <a:lumMod val="50000"/>
                  </a:schemeClr>
                </a:solidFill>
              </a:rPr>
              <a:t>《</a:t>
            </a:r>
            <a:r>
              <a:rPr lang="en-US" altLang="zh-CN" sz="1600" dirty="0">
                <a:solidFill>
                  <a:schemeClr val="bg1">
                    <a:lumMod val="50000"/>
                  </a:schemeClr>
                </a:solidFill>
              </a:rPr>
              <a:t>/ </a:t>
            </a:r>
            <a:r>
              <a:rPr lang="zh-CN" altLang="zh-CN" sz="1600" dirty="0">
                <a:solidFill>
                  <a:schemeClr val="bg1">
                    <a:lumMod val="50000"/>
                  </a:schemeClr>
                </a:solidFill>
              </a:rPr>
              <a:t>专利</a:t>
            </a:r>
            <a:r>
              <a:rPr lang="en-US" altLang="zh-CN" sz="1600" dirty="0">
                <a:solidFill>
                  <a:schemeClr val="bg1">
                    <a:lumMod val="50000"/>
                  </a:schemeClr>
                </a:solidFill>
              </a:rPr>
              <a:t>/ </a:t>
            </a:r>
            <a:r>
              <a:rPr lang="zh-CN" altLang="zh-CN" sz="1600" dirty="0">
                <a:solidFill>
                  <a:schemeClr val="bg1">
                    <a:lumMod val="50000"/>
                  </a:schemeClr>
                </a:solidFill>
              </a:rPr>
              <a:t>许可</a:t>
            </a:r>
            <a:r>
              <a:rPr lang="en-US" altLang="zh-CN" sz="1600" dirty="0">
                <a:solidFill>
                  <a:schemeClr val="bg1">
                    <a:lumMod val="50000"/>
                  </a:schemeClr>
                </a:solidFill>
              </a:rPr>
              <a:t>/ </a:t>
            </a:r>
            <a:r>
              <a:rPr lang="zh-CN" altLang="zh-CN" sz="1600" dirty="0">
                <a:solidFill>
                  <a:schemeClr val="bg1">
                    <a:lumMod val="50000"/>
                  </a:schemeClr>
                </a:solidFill>
              </a:rPr>
              <a:t>协议</a:t>
            </a:r>
            <a:r>
              <a:rPr lang="en-US" altLang="zh-CN" sz="1600" dirty="0">
                <a:solidFill>
                  <a:schemeClr val="bg1">
                    <a:lumMod val="50000"/>
                  </a:schemeClr>
                </a:solidFill>
              </a:rPr>
              <a:t>/ </a:t>
            </a:r>
            <a:r>
              <a:rPr lang="zh-CN" altLang="zh-CN" sz="1600" dirty="0">
                <a:solidFill>
                  <a:schemeClr val="bg1">
                    <a:lumMod val="50000"/>
                  </a:schemeClr>
                </a:solidFill>
              </a:rPr>
              <a:t>》</a:t>
            </a:r>
          </a:p>
        </p:txBody>
      </p:sp>
      <p:sp>
        <p:nvSpPr>
          <p:cNvPr id="5" name="下箭头 4">
            <a:extLst>
              <a:ext uri="{FF2B5EF4-FFF2-40B4-BE49-F238E27FC236}">
                <a16:creationId xmlns:a16="http://schemas.microsoft.com/office/drawing/2014/main" id="{0D1341E3-7F9F-6845-9034-24B6268E4D78}"/>
              </a:ext>
            </a:extLst>
          </p:cNvPr>
          <p:cNvSpPr/>
          <p:nvPr/>
        </p:nvSpPr>
        <p:spPr>
          <a:xfrm>
            <a:off x="9099753" y="3675835"/>
            <a:ext cx="45719" cy="383140"/>
          </a:xfrm>
          <a:prstGeom prst="downArrow">
            <a:avLst/>
          </a:prstGeom>
          <a:solidFill>
            <a:srgbClr val="00B0F0"/>
          </a:solidFill>
          <a:ln w="476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 name="直线连接符 6">
            <a:extLst>
              <a:ext uri="{FF2B5EF4-FFF2-40B4-BE49-F238E27FC236}">
                <a16:creationId xmlns:a16="http://schemas.microsoft.com/office/drawing/2014/main" id="{081186C1-F91C-2045-8371-1658D7BC32BC}"/>
              </a:ext>
            </a:extLst>
          </p:cNvPr>
          <p:cNvCxnSpPr/>
          <p:nvPr/>
        </p:nvCxnSpPr>
        <p:spPr>
          <a:xfrm>
            <a:off x="6327058" y="2165167"/>
            <a:ext cx="0" cy="4014903"/>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91225"/>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内容占位符 2">
            <a:extLst>
              <a:ext uri="{FF2B5EF4-FFF2-40B4-BE49-F238E27FC236}">
                <a16:creationId xmlns:a16="http://schemas.microsoft.com/office/drawing/2014/main" id="{AB33AC7E-878A-A741-A9F2-01B3E1735911}"/>
              </a:ext>
            </a:extLst>
          </p:cNvPr>
          <p:cNvSpPr>
            <a:spLocks noGrp="1"/>
          </p:cNvSpPr>
          <p:nvPr>
            <p:ph idx="1"/>
          </p:nvPr>
        </p:nvSpPr>
        <p:spPr>
          <a:xfrm>
            <a:off x="1609332" y="1919122"/>
            <a:ext cx="8229600" cy="4525963"/>
          </a:xfrm>
        </p:spPr>
        <p:txBody>
          <a:bodyPr>
            <a:normAutofit lnSpcReduction="10000"/>
          </a:bodyPr>
          <a:lstStyle/>
          <a:p>
            <a:r>
              <a:rPr lang="en-US" altLang="zh-CN" dirty="0"/>
              <a:t>Here we write the code to read every .txt file in training corpus and testing corpus and divide them into single words.</a:t>
            </a:r>
            <a:endParaRPr lang="zh-CN" altLang="zh-CN" dirty="0"/>
          </a:p>
          <a:p>
            <a:endParaRPr lang="en-US" altLang="zh-CN" dirty="0"/>
          </a:p>
          <a:p>
            <a:r>
              <a:rPr lang="en-US" altLang="zh-CN" dirty="0"/>
              <a:t>We store the results after finishing the division into new folders: </a:t>
            </a:r>
            <a:r>
              <a:rPr lang="en-US" altLang="zh-CN" dirty="0" err="1"/>
              <a:t>train_corpus_seg</a:t>
            </a:r>
            <a:r>
              <a:rPr lang="en-US" altLang="zh-CN" dirty="0"/>
              <a:t> and </a:t>
            </a:r>
            <a:r>
              <a:rPr lang="en-US" altLang="zh-CN" dirty="0" err="1"/>
              <a:t>test_corpus_seg</a:t>
            </a:r>
            <a:endParaRPr lang="zh-CN" altLang="zh-CN" dirty="0"/>
          </a:p>
          <a:p>
            <a:endParaRPr lang="zh-CN" altLang="zh-CN" dirty="0"/>
          </a:p>
          <a:p>
            <a:r>
              <a:rPr lang="en-US" altLang="zh-CN" dirty="0"/>
              <a:t>Remark: before running the </a:t>
            </a:r>
            <a:r>
              <a:rPr lang="en-US" altLang="zh-CN" dirty="0" err="1"/>
              <a:t>Jieba</a:t>
            </a:r>
            <a:r>
              <a:rPr lang="en-US" altLang="zh-CN" dirty="0"/>
              <a:t>, we write code to delete the whitespace, line feed in original .txt file</a:t>
            </a:r>
            <a:endParaRPr lang="zh-CN" altLang="zh-CN" dirty="0"/>
          </a:p>
          <a:p>
            <a:endParaRPr kumimoji="1" lang="zh-CN" altLang="en-US" dirty="0"/>
          </a:p>
        </p:txBody>
      </p:sp>
      <p:sp>
        <p:nvSpPr>
          <p:cNvPr id="23" name="标题 1">
            <a:extLst>
              <a:ext uri="{FF2B5EF4-FFF2-40B4-BE49-F238E27FC236}">
                <a16:creationId xmlns:a16="http://schemas.microsoft.com/office/drawing/2014/main" id="{B87E1FBE-0713-D94D-B0D9-74CA3C90F104}"/>
              </a:ext>
            </a:extLst>
          </p:cNvPr>
          <p:cNvSpPr>
            <a:spLocks noGrp="1"/>
          </p:cNvSpPr>
          <p:nvPr>
            <p:ph type="title"/>
          </p:nvPr>
        </p:nvSpPr>
        <p:spPr>
          <a:xfrm>
            <a:off x="1240622" y="750975"/>
            <a:ext cx="8229600" cy="1143000"/>
          </a:xfrm>
        </p:spPr>
        <p:txBody>
          <a:bodyPr>
            <a:normAutofit/>
          </a:bodyPr>
          <a:lstStyle/>
          <a:p>
            <a:r>
              <a:rPr kumimoji="1" lang="en-US" altLang="zh-CN" sz="3600" dirty="0"/>
              <a:t>Step 1:</a:t>
            </a:r>
            <a:endParaRPr kumimoji="1" lang="zh-CN" altLang="en-US" sz="3600" dirty="0"/>
          </a:p>
        </p:txBody>
      </p:sp>
    </p:spTree>
    <p:extLst>
      <p:ext uri="{BB962C8B-B14F-4D97-AF65-F5344CB8AC3E}">
        <p14:creationId xmlns:p14="http://schemas.microsoft.com/office/powerpoint/2010/main" val="182884136"/>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标题 1">
            <a:extLst>
              <a:ext uri="{FF2B5EF4-FFF2-40B4-BE49-F238E27FC236}">
                <a16:creationId xmlns:a16="http://schemas.microsoft.com/office/drawing/2014/main" id="{A3287CF9-A730-8F4A-8375-12E02080A390}"/>
              </a:ext>
            </a:extLst>
          </p:cNvPr>
          <p:cNvSpPr>
            <a:spLocks noGrp="1"/>
          </p:cNvSpPr>
          <p:nvPr>
            <p:ph type="title"/>
          </p:nvPr>
        </p:nvSpPr>
        <p:spPr>
          <a:xfrm>
            <a:off x="478623" y="1084058"/>
            <a:ext cx="7886700" cy="994172"/>
          </a:xfrm>
        </p:spPr>
        <p:txBody>
          <a:bodyPr>
            <a:normAutofit/>
          </a:bodyPr>
          <a:lstStyle/>
          <a:p>
            <a:r>
              <a:rPr lang="en-US" altLang="zh-CN" sz="2400" dirty="0"/>
              <a:t>Here is an example of .txt after doing the division:</a:t>
            </a:r>
            <a:br>
              <a:rPr lang="zh-CN" altLang="zh-CN" sz="2400" dirty="0"/>
            </a:br>
            <a:endParaRPr kumimoji="1" lang="zh-CN" altLang="en-US" sz="2400" dirty="0"/>
          </a:p>
        </p:txBody>
      </p:sp>
      <p:pic>
        <p:nvPicPr>
          <p:cNvPr id="23" name="图片 22">
            <a:extLst>
              <a:ext uri="{FF2B5EF4-FFF2-40B4-BE49-F238E27FC236}">
                <a16:creationId xmlns:a16="http://schemas.microsoft.com/office/drawing/2014/main" id="{D5DF981D-40B6-E24B-A95E-9E905C517846}"/>
              </a:ext>
            </a:extLst>
          </p:cNvPr>
          <p:cNvPicPr>
            <a:picLocks noChangeAspect="1"/>
          </p:cNvPicPr>
          <p:nvPr/>
        </p:nvPicPr>
        <p:blipFill>
          <a:blip r:embed="rId3"/>
          <a:stretch>
            <a:fillRect/>
          </a:stretch>
        </p:blipFill>
        <p:spPr>
          <a:xfrm>
            <a:off x="2235830" y="2078230"/>
            <a:ext cx="7229475" cy="3609975"/>
          </a:xfrm>
          <a:prstGeom prst="rect">
            <a:avLst/>
          </a:prstGeom>
        </p:spPr>
      </p:pic>
    </p:spTree>
    <p:extLst>
      <p:ext uri="{BB962C8B-B14F-4D97-AF65-F5344CB8AC3E}">
        <p14:creationId xmlns:p14="http://schemas.microsoft.com/office/powerpoint/2010/main" val="4168207452"/>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B6580B50-1EBD-A64F-A853-E4F4BE026ADF}"/>
              </a:ext>
            </a:extLst>
          </p:cNvPr>
          <p:cNvSpPr>
            <a:spLocks noGrp="1"/>
          </p:cNvSpPr>
          <p:nvPr>
            <p:ph type="title"/>
          </p:nvPr>
        </p:nvSpPr>
        <p:spPr>
          <a:xfrm>
            <a:off x="451138" y="967812"/>
            <a:ext cx="8229600" cy="1143000"/>
          </a:xfrm>
        </p:spPr>
        <p:txBody>
          <a:bodyPr>
            <a:normAutofit fontScale="90000"/>
          </a:bodyPr>
          <a:lstStyle/>
          <a:p>
            <a:r>
              <a:rPr kumimoji="1" lang="en-US" altLang="zh-CN" dirty="0"/>
              <a:t>Step 2:</a:t>
            </a:r>
            <a:r>
              <a:rPr lang="en-US" altLang="zh-CN" dirty="0"/>
              <a:t>feature extraction</a:t>
            </a:r>
            <a:br>
              <a:rPr kumimoji="1" lang="zh-CN" altLang="en-US" dirty="0"/>
            </a:br>
            <a:endParaRPr kumimoji="1" lang="zh-CN" altLang="en-US" dirty="0"/>
          </a:p>
        </p:txBody>
      </p:sp>
      <p:sp>
        <p:nvSpPr>
          <p:cNvPr id="20" name="内容占位符 2">
            <a:extLst>
              <a:ext uri="{FF2B5EF4-FFF2-40B4-BE49-F238E27FC236}">
                <a16:creationId xmlns:a16="http://schemas.microsoft.com/office/drawing/2014/main" id="{72976960-7568-584A-B54D-81977BC29832}"/>
              </a:ext>
            </a:extLst>
          </p:cNvPr>
          <p:cNvSpPr>
            <a:spLocks noGrp="1"/>
          </p:cNvSpPr>
          <p:nvPr>
            <p:ph idx="1"/>
          </p:nvPr>
        </p:nvSpPr>
        <p:spPr>
          <a:xfrm>
            <a:off x="1666568" y="1806678"/>
            <a:ext cx="8229600" cy="4525963"/>
          </a:xfrm>
        </p:spPr>
        <p:txBody>
          <a:bodyPr>
            <a:normAutofit/>
          </a:bodyPr>
          <a:lstStyle/>
          <a:p>
            <a:r>
              <a:rPr kumimoji="1" lang="en-US" altLang="zh-CN" dirty="0"/>
              <a:t>Use </a:t>
            </a:r>
            <a:r>
              <a:rPr lang="en-US" altLang="zh-CN" dirty="0"/>
              <a:t>mathematical form</a:t>
            </a:r>
            <a:r>
              <a:rPr lang="zh-CN" altLang="zh-CN" dirty="0">
                <a:effectLst/>
              </a:rPr>
              <a:t> </a:t>
            </a:r>
            <a:r>
              <a:rPr lang="en-US" altLang="zh-CN" dirty="0">
                <a:effectLst/>
              </a:rPr>
              <a:t>to model the features of these texts</a:t>
            </a:r>
          </a:p>
          <a:p>
            <a:endParaRPr lang="en-US" altLang="zh-CN" dirty="0">
              <a:effectLst/>
            </a:endParaRPr>
          </a:p>
          <a:p>
            <a:r>
              <a:rPr lang="en-US" altLang="zh-CN" dirty="0"/>
              <a:t>We consider that the frequency of some specified words in news is highly related to the categories of this news</a:t>
            </a:r>
          </a:p>
          <a:p>
            <a:endParaRPr lang="en-US" altLang="zh-CN" dirty="0">
              <a:effectLst/>
            </a:endParaRPr>
          </a:p>
          <a:p>
            <a:r>
              <a:rPr lang="en-US" altLang="zh-CN" dirty="0"/>
              <a:t>Here we create the word vectors to represent the feature of each text</a:t>
            </a:r>
            <a:r>
              <a:rPr lang="zh-CN" altLang="zh-CN" dirty="0">
                <a:effectLst/>
              </a:rPr>
              <a:t>  </a:t>
            </a:r>
            <a:endParaRPr kumimoji="1" lang="zh-CN" altLang="en-US" dirty="0"/>
          </a:p>
        </p:txBody>
      </p:sp>
    </p:spTree>
    <p:extLst>
      <p:ext uri="{BB962C8B-B14F-4D97-AF65-F5344CB8AC3E}">
        <p14:creationId xmlns:p14="http://schemas.microsoft.com/office/powerpoint/2010/main" val="1790274068"/>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6" name="内容占位符 2">
            <a:extLst>
              <a:ext uri="{FF2B5EF4-FFF2-40B4-BE49-F238E27FC236}">
                <a16:creationId xmlns:a16="http://schemas.microsoft.com/office/drawing/2014/main" id="{B215FABA-9FBD-EA4D-BE9B-7E1FAAA2C1E5}"/>
              </a:ext>
            </a:extLst>
          </p:cNvPr>
          <p:cNvSpPr>
            <a:spLocks noGrp="1"/>
          </p:cNvSpPr>
          <p:nvPr>
            <p:ph idx="1"/>
          </p:nvPr>
        </p:nvSpPr>
        <p:spPr>
          <a:xfrm>
            <a:off x="675847" y="1336520"/>
            <a:ext cx="8229600" cy="2092480"/>
          </a:xfrm>
        </p:spPr>
        <p:txBody>
          <a:bodyPr>
            <a:normAutofit fontScale="92500" lnSpcReduction="10000"/>
          </a:bodyPr>
          <a:lstStyle/>
          <a:p>
            <a:pPr marL="0" indent="0">
              <a:buNone/>
            </a:pPr>
            <a:r>
              <a:rPr kumimoji="1" lang="en-US" altLang="zh-CN" sz="2400" dirty="0"/>
              <a:t>Find out the words that</a:t>
            </a:r>
            <a:r>
              <a:rPr kumimoji="1" lang="zh-CN" altLang="en-US" sz="2400" dirty="0"/>
              <a:t> </a:t>
            </a:r>
            <a:r>
              <a:rPr kumimoji="1" lang="en-US" altLang="zh-CN" sz="2400" dirty="0"/>
              <a:t>are</a:t>
            </a:r>
            <a:r>
              <a:rPr kumimoji="1" lang="zh-CN" altLang="en-US" sz="2400" dirty="0"/>
              <a:t> </a:t>
            </a:r>
            <a:r>
              <a:rPr kumimoji="1" lang="en-US" altLang="zh-CN" sz="2400" dirty="0"/>
              <a:t>important</a:t>
            </a:r>
            <a:r>
              <a:rPr kumimoji="1" lang="zh-CN" altLang="en-US" sz="2400" dirty="0"/>
              <a:t> </a:t>
            </a:r>
            <a:r>
              <a:rPr kumimoji="1" lang="en-US" altLang="zh-CN" sz="2400" dirty="0"/>
              <a:t>to</a:t>
            </a:r>
            <a:r>
              <a:rPr kumimoji="1" lang="zh-CN" altLang="en-US" sz="2400" dirty="0"/>
              <a:t> </a:t>
            </a:r>
            <a:r>
              <a:rPr kumimoji="1" lang="en-US" altLang="zh-CN" sz="2400" dirty="0"/>
              <a:t>some</a:t>
            </a:r>
            <a:r>
              <a:rPr kumimoji="1" lang="zh-CN" altLang="en-US" sz="2400" dirty="0"/>
              <a:t> </a:t>
            </a:r>
            <a:r>
              <a:rPr kumimoji="1" lang="en-US" altLang="zh-CN" sz="2400" dirty="0"/>
              <a:t>specified</a:t>
            </a:r>
            <a:r>
              <a:rPr kumimoji="1" lang="zh-CN" altLang="en-US" sz="2400" dirty="0"/>
              <a:t> </a:t>
            </a:r>
            <a:r>
              <a:rPr kumimoji="1" lang="en-US" altLang="zh-CN" sz="2400" dirty="0"/>
              <a:t>category.</a:t>
            </a:r>
          </a:p>
          <a:p>
            <a:pPr marL="0" indent="0">
              <a:buNone/>
            </a:pPr>
            <a:endParaRPr kumimoji="1" lang="en-US" altLang="zh-CN" sz="2400" dirty="0"/>
          </a:p>
          <a:p>
            <a:pPr marL="0" indent="0">
              <a:buNone/>
            </a:pPr>
            <a:r>
              <a:rPr kumimoji="1" lang="en-US" altLang="zh-CN" sz="2400" dirty="0"/>
              <a:t>Common way is to use the frequency of words to represent the importance, but such way is not reasonable in some way.</a:t>
            </a:r>
          </a:p>
          <a:p>
            <a:endParaRPr kumimoji="1" lang="en-US" altLang="zh-CN" dirty="0"/>
          </a:p>
        </p:txBody>
      </p:sp>
      <p:sp>
        <p:nvSpPr>
          <p:cNvPr id="17" name="内容占位符 2">
            <a:extLst>
              <a:ext uri="{FF2B5EF4-FFF2-40B4-BE49-F238E27FC236}">
                <a16:creationId xmlns:a16="http://schemas.microsoft.com/office/drawing/2014/main" id="{577A2C73-78CF-4A49-8251-1ACFB72F8FCD}"/>
              </a:ext>
            </a:extLst>
          </p:cNvPr>
          <p:cNvSpPr txBox="1">
            <a:spLocks/>
          </p:cNvSpPr>
          <p:nvPr/>
        </p:nvSpPr>
        <p:spPr>
          <a:xfrm>
            <a:off x="675847" y="3429000"/>
            <a:ext cx="8229600" cy="4525963"/>
          </a:xfrm>
          <a:prstGeom prst="rect">
            <a:avLst/>
          </a:prstGeom>
        </p:spPr>
        <p:txBody>
          <a:bodyPr vert="horz" lIns="91436" tIns="45718" rIns="91436" bIns="45718" rtlCol="0">
            <a:normAutofit/>
          </a:bodyPr>
          <a:lst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indent="0">
              <a:buNone/>
            </a:pPr>
            <a:r>
              <a:rPr kumimoji="1" lang="en-US" altLang="zh-CN" sz="2400" dirty="0"/>
              <a:t>Ignore the words that is common in Chinese writing, such kind of word could be used often in any category.</a:t>
            </a:r>
          </a:p>
          <a:p>
            <a:pPr marL="0" indent="0">
              <a:buFont typeface="Arial" panose="020B0604020202020204" pitchFamily="34" charset="0"/>
              <a:buNone/>
            </a:pPr>
            <a:r>
              <a:rPr kumimoji="1" lang="en-US" altLang="zh-CN" sz="2400" dirty="0"/>
              <a:t>   Like </a:t>
            </a:r>
            <a:r>
              <a:rPr kumimoji="1" lang="zh-CN" altLang="en-US" sz="2400" dirty="0"/>
              <a:t>“你”，“我”，“他”</a:t>
            </a:r>
            <a:endParaRPr kumimoji="1" lang="en-US" altLang="zh-CN" sz="2400" dirty="0"/>
          </a:p>
          <a:p>
            <a:pPr marL="0" indent="0">
              <a:buFont typeface="Arial" panose="020B0604020202020204" pitchFamily="34" charset="0"/>
              <a:buNone/>
            </a:pPr>
            <a:endParaRPr kumimoji="1" lang="en-US" altLang="zh-CN" sz="2400" dirty="0"/>
          </a:p>
          <a:p>
            <a:pPr marL="0" indent="0">
              <a:buNone/>
            </a:pPr>
            <a:r>
              <a:rPr kumimoji="1" lang="en-US" altLang="zh-CN" sz="2400" dirty="0"/>
              <a:t>Take TF-IDF (</a:t>
            </a:r>
            <a:r>
              <a:rPr lang="en-US" altLang="zh-CN" sz="2400" b="1" dirty="0"/>
              <a:t>t</a:t>
            </a:r>
            <a:r>
              <a:rPr lang="en-US" altLang="zh-CN" sz="2400" dirty="0"/>
              <a:t>erm </a:t>
            </a:r>
            <a:r>
              <a:rPr lang="en-US" altLang="zh-CN" sz="2400" b="1" dirty="0"/>
              <a:t>f</a:t>
            </a:r>
            <a:r>
              <a:rPr lang="en-US" altLang="zh-CN" sz="2400" dirty="0"/>
              <a:t>requency–</a:t>
            </a:r>
            <a:r>
              <a:rPr lang="en-US" altLang="zh-CN" sz="2400" b="1" dirty="0"/>
              <a:t>i</a:t>
            </a:r>
            <a:r>
              <a:rPr lang="en-US" altLang="zh-CN" sz="2400" dirty="0"/>
              <a:t>nverse </a:t>
            </a:r>
            <a:r>
              <a:rPr lang="en-US" altLang="zh-CN" sz="2400" b="1" dirty="0"/>
              <a:t>d</a:t>
            </a:r>
            <a:r>
              <a:rPr lang="en-US" altLang="zh-CN" sz="2400" dirty="0"/>
              <a:t>ocument </a:t>
            </a:r>
            <a:r>
              <a:rPr lang="en-US" altLang="zh-CN" sz="2400" b="1" dirty="0"/>
              <a:t>f</a:t>
            </a:r>
            <a:r>
              <a:rPr lang="en-US" altLang="zh-CN" sz="2400" dirty="0"/>
              <a:t>requency) </a:t>
            </a:r>
            <a:r>
              <a:rPr kumimoji="1" lang="en-US" altLang="zh-CN" sz="2400" dirty="0"/>
              <a:t>Strategy</a:t>
            </a:r>
          </a:p>
        </p:txBody>
      </p:sp>
      <p:sp>
        <p:nvSpPr>
          <p:cNvPr id="18" name="标题 1">
            <a:extLst>
              <a:ext uri="{FF2B5EF4-FFF2-40B4-BE49-F238E27FC236}">
                <a16:creationId xmlns:a16="http://schemas.microsoft.com/office/drawing/2014/main" id="{6368AF61-A209-0545-BEA5-1A312A1EF748}"/>
              </a:ext>
            </a:extLst>
          </p:cNvPr>
          <p:cNvSpPr>
            <a:spLocks noGrp="1"/>
          </p:cNvSpPr>
          <p:nvPr>
            <p:ph type="title"/>
          </p:nvPr>
        </p:nvSpPr>
        <p:spPr>
          <a:xfrm>
            <a:off x="570584" y="540773"/>
            <a:ext cx="8229600" cy="1143000"/>
          </a:xfrm>
        </p:spPr>
        <p:txBody>
          <a:bodyPr>
            <a:normAutofit/>
          </a:bodyPr>
          <a:lstStyle/>
          <a:p>
            <a:r>
              <a:rPr kumimoji="1" lang="en-US" altLang="zh-CN" sz="3600" dirty="0"/>
              <a:t>Step 2:</a:t>
            </a:r>
            <a:endParaRPr kumimoji="1" lang="zh-CN" altLang="en-US" sz="3600" dirty="0"/>
          </a:p>
        </p:txBody>
      </p:sp>
    </p:spTree>
    <p:extLst>
      <p:ext uri="{BB962C8B-B14F-4D97-AF65-F5344CB8AC3E}">
        <p14:creationId xmlns:p14="http://schemas.microsoft.com/office/powerpoint/2010/main" val="3887871995"/>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 Modeling</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标题 1">
            <a:extLst>
              <a:ext uri="{FF2B5EF4-FFF2-40B4-BE49-F238E27FC236}">
                <a16:creationId xmlns:a16="http://schemas.microsoft.com/office/drawing/2014/main" id="{3C18C5AB-4C50-3B4A-8EB0-4A2202AB5856}"/>
              </a:ext>
            </a:extLst>
          </p:cNvPr>
          <p:cNvSpPr>
            <a:spLocks noGrp="1"/>
          </p:cNvSpPr>
          <p:nvPr>
            <p:ph type="title"/>
          </p:nvPr>
        </p:nvSpPr>
        <p:spPr>
          <a:xfrm>
            <a:off x="897895" y="939073"/>
            <a:ext cx="1504335" cy="484285"/>
          </a:xfrm>
        </p:spPr>
        <p:txBody>
          <a:bodyPr>
            <a:normAutofit fontScale="90000"/>
          </a:bodyPr>
          <a:lstStyle/>
          <a:p>
            <a:r>
              <a:rPr kumimoji="1" lang="en-US" altLang="zh-CN" sz="3600" dirty="0"/>
              <a:t>TF-IDF</a:t>
            </a:r>
            <a:endParaRPr kumimoji="1" lang="zh-CN" altLang="en-US" sz="3600" dirty="0"/>
          </a:p>
        </p:txBody>
      </p:sp>
      <p:pic>
        <p:nvPicPr>
          <p:cNvPr id="23" name="图片 22">
            <a:extLst>
              <a:ext uri="{FF2B5EF4-FFF2-40B4-BE49-F238E27FC236}">
                <a16:creationId xmlns:a16="http://schemas.microsoft.com/office/drawing/2014/main" id="{758F88B5-D412-8F4D-AB70-7801DB5C9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0620" y="1181216"/>
            <a:ext cx="6429375" cy="2571750"/>
          </a:xfrm>
          <a:prstGeom prst="rect">
            <a:avLst/>
          </a:prstGeom>
        </p:spPr>
      </p:pic>
      <p:sp>
        <p:nvSpPr>
          <p:cNvPr id="24" name="标题 1">
            <a:extLst>
              <a:ext uri="{FF2B5EF4-FFF2-40B4-BE49-F238E27FC236}">
                <a16:creationId xmlns:a16="http://schemas.microsoft.com/office/drawing/2014/main" id="{D4C1B455-AEF5-0B47-A4B5-6FBDF1A1E2C9}"/>
              </a:ext>
            </a:extLst>
          </p:cNvPr>
          <p:cNvSpPr txBox="1">
            <a:spLocks/>
          </p:cNvSpPr>
          <p:nvPr/>
        </p:nvSpPr>
        <p:spPr>
          <a:xfrm>
            <a:off x="897895" y="3941064"/>
            <a:ext cx="4414685" cy="484285"/>
          </a:xfrm>
          <a:prstGeom prst="rect">
            <a:avLst/>
          </a:prstGeom>
        </p:spPr>
        <p:txBody>
          <a:bodyPr vert="horz" lIns="91436" tIns="45718" rIns="91436" bIns="45718" rtlCol="0" anchor="ctr">
            <a:noAutofit/>
          </a:bodyPr>
          <a:lstStyle>
            <a:lvl1pPr algn="l" defTabSz="913765"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sz="3200" dirty="0"/>
              <a:t>Obtain TF-IDF Matrix</a:t>
            </a:r>
            <a:endParaRPr kumimoji="1" lang="zh-CN" altLang="en-US" sz="3200" dirty="0"/>
          </a:p>
        </p:txBody>
      </p:sp>
      <p:sp>
        <p:nvSpPr>
          <p:cNvPr id="25" name="内容占位符 2">
            <a:extLst>
              <a:ext uri="{FF2B5EF4-FFF2-40B4-BE49-F238E27FC236}">
                <a16:creationId xmlns:a16="http://schemas.microsoft.com/office/drawing/2014/main" id="{8BB8861D-B5CA-CF41-8118-33218DA17A44}"/>
              </a:ext>
            </a:extLst>
          </p:cNvPr>
          <p:cNvSpPr>
            <a:spLocks noGrp="1"/>
          </p:cNvSpPr>
          <p:nvPr>
            <p:ph idx="1"/>
          </p:nvPr>
        </p:nvSpPr>
        <p:spPr>
          <a:xfrm>
            <a:off x="3480620" y="4613447"/>
            <a:ext cx="5327327" cy="1531491"/>
          </a:xfrm>
        </p:spPr>
        <p:txBody>
          <a:bodyPr>
            <a:normAutofit lnSpcReduction="10000"/>
          </a:bodyPr>
          <a:lstStyle/>
          <a:p>
            <a:pPr marL="0" indent="0">
              <a:buNone/>
            </a:pPr>
            <a:r>
              <a:rPr kumimoji="1" lang="en-US" altLang="zh-CN" sz="2000" dirty="0"/>
              <a:t>TF-IDF Matrix </a:t>
            </a:r>
            <a:r>
              <a:rPr kumimoji="1" lang="mr-IN" altLang="zh-CN" sz="2000" dirty="0"/>
              <a:t>–</a:t>
            </a:r>
            <a:r>
              <a:rPr kumimoji="1" lang="en-US" altLang="zh-CN" sz="2000" dirty="0"/>
              <a:t> a two-dimensional matrix</a:t>
            </a:r>
          </a:p>
          <a:p>
            <a:pPr marL="0" indent="0">
              <a:buNone/>
            </a:pPr>
            <a:endParaRPr kumimoji="1" lang="en-US" altLang="zh-CN" sz="2000" dirty="0"/>
          </a:p>
          <a:p>
            <a:pPr marL="0" indent="0">
              <a:buNone/>
            </a:pPr>
            <a:r>
              <a:rPr lang="en-US" altLang="zh-CN" sz="2000" dirty="0" err="1"/>
              <a:t>tdm</a:t>
            </a:r>
            <a:r>
              <a:rPr lang="en-US" altLang="zh-CN" sz="2000" dirty="0"/>
              <a:t>[</a:t>
            </a:r>
            <a:r>
              <a:rPr lang="en-US" altLang="zh-CN" sz="2000" dirty="0" err="1"/>
              <a:t>i</a:t>
            </a:r>
            <a:r>
              <a:rPr lang="en-US" altLang="zh-CN" sz="2000" dirty="0"/>
              <a:t>][j] represents</a:t>
            </a:r>
          </a:p>
          <a:p>
            <a:pPr marL="0" indent="0">
              <a:buNone/>
            </a:pPr>
            <a:r>
              <a:rPr kumimoji="1" lang="en-US" altLang="zh-CN" sz="2000" dirty="0"/>
              <a:t>The TF-IDF value of </a:t>
            </a:r>
            <a:r>
              <a:rPr kumimoji="1" lang="en-US" altLang="zh-CN" sz="2000" dirty="0" err="1"/>
              <a:t>j</a:t>
            </a:r>
            <a:r>
              <a:rPr kumimoji="1" lang="en-US" altLang="zh-CN" sz="2000" baseline="-25000" dirty="0" err="1"/>
              <a:t>th</a:t>
            </a:r>
            <a:r>
              <a:rPr kumimoji="1" lang="en-US" altLang="zh-CN" sz="2000" baseline="-25000" dirty="0"/>
              <a:t> </a:t>
            </a:r>
            <a:r>
              <a:rPr kumimoji="1" lang="en-US" altLang="zh-CN" sz="2000" dirty="0"/>
              <a:t> word in </a:t>
            </a:r>
            <a:r>
              <a:rPr kumimoji="1" lang="en-US" altLang="zh-CN" sz="2000" dirty="0" err="1"/>
              <a:t>i</a:t>
            </a:r>
            <a:r>
              <a:rPr kumimoji="1" lang="en-US" altLang="zh-CN" sz="2000" baseline="-25000" dirty="0" err="1"/>
              <a:t>th</a:t>
            </a:r>
            <a:r>
              <a:rPr kumimoji="1" lang="en-US" altLang="zh-CN" sz="2000" dirty="0"/>
              <a:t> category</a:t>
            </a:r>
            <a:endParaRPr kumimoji="1" lang="en-US" altLang="zh-CN" sz="2000" baseline="-25000" dirty="0"/>
          </a:p>
          <a:p>
            <a:endParaRPr kumimoji="1" lang="zh-CN" altLang="en-US" dirty="0"/>
          </a:p>
        </p:txBody>
      </p:sp>
    </p:spTree>
    <p:extLst>
      <p:ext uri="{BB962C8B-B14F-4D97-AF65-F5344CB8AC3E}">
        <p14:creationId xmlns:p14="http://schemas.microsoft.com/office/powerpoint/2010/main" val="3474533575"/>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21102" y="2847434"/>
            <a:ext cx="12213103" cy="1296345"/>
            <a:chOff x="-21102" y="2847433"/>
            <a:chExt cx="12213102" cy="1296345"/>
          </a:xfrm>
        </p:grpSpPr>
        <p:sp>
          <p:nvSpPr>
            <p:cNvPr id="51" name="矩形 50"/>
            <p:cNvSpPr/>
            <p:nvPr/>
          </p:nvSpPr>
          <p:spPr>
            <a:xfrm flipH="1">
              <a:off x="0" y="2872348"/>
              <a:ext cx="12192000" cy="1252063"/>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0800000" flipV="1">
              <a:off x="464451" y="2847433"/>
              <a:ext cx="1273995" cy="1291039"/>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r>
                <a:rPr lang="en-US" altLang="zh-CN" sz="6000" dirty="0"/>
                <a:t>4</a:t>
              </a:r>
              <a:endParaRPr lang="zh-CN" altLang="en-US" sz="6000" dirty="0"/>
            </a:p>
          </p:txBody>
        </p:sp>
        <p:grpSp>
          <p:nvGrpSpPr>
            <p:cNvPr id="3" name="组 2"/>
            <p:cNvGrpSpPr/>
            <p:nvPr/>
          </p:nvGrpSpPr>
          <p:grpSpPr>
            <a:xfrm>
              <a:off x="-21102" y="2858492"/>
              <a:ext cx="242777" cy="1285286"/>
              <a:chOff x="-21102" y="2858492"/>
              <a:chExt cx="242777" cy="1285286"/>
            </a:xfrm>
          </p:grpSpPr>
          <p:sp>
            <p:nvSpPr>
              <p:cNvPr id="46" name="圆角矩形 45"/>
              <p:cNvSpPr/>
              <p:nvPr/>
            </p:nvSpPr>
            <p:spPr>
              <a:xfrm rot="16200000" flipV="1">
                <a:off x="-13338" y="3643334"/>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rot="16200000" flipV="1">
                <a:off x="-13338" y="3908764"/>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rot="16200000" flipV="1">
                <a:off x="-13338" y="3122170"/>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rot="16200000" flipV="1">
                <a:off x="-13338" y="3387600"/>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16200000" flipV="1">
                <a:off x="-13338" y="2850728"/>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8" name="组 27"/>
          <p:cNvGrpSpPr/>
          <p:nvPr/>
        </p:nvGrpSpPr>
        <p:grpSpPr>
          <a:xfrm>
            <a:off x="11454106" y="252857"/>
            <a:ext cx="737892" cy="484288"/>
            <a:chOff x="11454105" y="252856"/>
            <a:chExt cx="737892" cy="484288"/>
          </a:xfrm>
        </p:grpSpPr>
        <p:grpSp>
          <p:nvGrpSpPr>
            <p:cNvPr id="30" name="组 29"/>
            <p:cNvGrpSpPr/>
            <p:nvPr/>
          </p:nvGrpSpPr>
          <p:grpSpPr>
            <a:xfrm>
              <a:off x="12039604" y="252856"/>
              <a:ext cx="152393" cy="484287"/>
              <a:chOff x="12039604" y="252856"/>
              <a:chExt cx="152393" cy="484287"/>
            </a:xfrm>
          </p:grpSpPr>
          <p:sp>
            <p:nvSpPr>
              <p:cNvPr id="34" name="圆角矩形 3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99"/>
            <p:cNvGrpSpPr/>
            <p:nvPr/>
          </p:nvGrpSpPr>
          <p:grpSpPr>
            <a:xfrm>
              <a:off x="11454105" y="252857"/>
              <a:ext cx="491115" cy="484287"/>
              <a:chOff x="1528923" y="220268"/>
              <a:chExt cx="1284096" cy="1266241"/>
            </a:xfrm>
          </p:grpSpPr>
          <p:sp>
            <p:nvSpPr>
              <p:cNvPr id="32" name="圆角矩形 3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5" name="文本框 24">
            <a:extLst>
              <a:ext uri="{FF2B5EF4-FFF2-40B4-BE49-F238E27FC236}">
                <a16:creationId xmlns:a16="http://schemas.microsoft.com/office/drawing/2014/main" id="{7E86BAA2-7031-E045-A19E-24CFF96B064F}"/>
              </a:ext>
            </a:extLst>
          </p:cNvPr>
          <p:cNvSpPr txBox="1"/>
          <p:nvPr/>
        </p:nvSpPr>
        <p:spPr>
          <a:xfrm>
            <a:off x="8840037" y="3077455"/>
            <a:ext cx="1975793" cy="830995"/>
          </a:xfrm>
          <a:prstGeom prst="rect">
            <a:avLst/>
          </a:prstGeom>
          <a:noFill/>
        </p:spPr>
        <p:txBody>
          <a:bodyPr wrap="none" lIns="91438" tIns="45719" rIns="91438" bIns="45719" rtlCol="0">
            <a:spAutoFit/>
          </a:bodyPr>
          <a:lstStyle/>
          <a:p>
            <a:r>
              <a:rPr lang="en-US" altLang="zh-CN" sz="4800" dirty="0">
                <a:solidFill>
                  <a:schemeClr val="bg1"/>
                </a:solidFill>
                <a:latin typeface="微软雅黑" panose="020B0503020204020204" pitchFamily="34" charset="-122"/>
              </a:rPr>
              <a:t>Result</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35D5A09C-A895-1A46-8468-EC7E8C359C74}"/>
              </a:ext>
            </a:extLst>
          </p:cNvPr>
          <p:cNvSpPr/>
          <p:nvPr/>
        </p:nvSpPr>
        <p:spPr>
          <a:xfrm>
            <a:off x="686630" y="998057"/>
            <a:ext cx="5001690" cy="369332"/>
          </a:xfrm>
          <a:prstGeom prst="rect">
            <a:avLst/>
          </a:prstGeom>
        </p:spPr>
        <p:txBody>
          <a:bodyPr wrap="none">
            <a:spAutoFit/>
          </a:bodyPr>
          <a:lstStyle/>
          <a:p>
            <a:pPr lvl="0">
              <a:defRPr/>
            </a:pPr>
            <a:r>
              <a:rPr kumimoji="1" lang="en" altLang="zh-CN" b="1" dirty="0"/>
              <a:t>Comparison  </a:t>
            </a:r>
            <a:r>
              <a:rPr kumimoji="1" lang="en-US" altLang="zh-CN" b="1" dirty="0"/>
              <a:t>of</a:t>
            </a:r>
            <a:r>
              <a:rPr kumimoji="1" lang="zh-CN" altLang="en-US" b="1" dirty="0"/>
              <a:t> </a:t>
            </a:r>
            <a:r>
              <a:rPr kumimoji="1" lang="en-US" altLang="zh-CN" b="1" dirty="0"/>
              <a:t>various</a:t>
            </a:r>
            <a:r>
              <a:rPr kumimoji="1" lang="zh-CN" altLang="en-US" b="1" dirty="0"/>
              <a:t> </a:t>
            </a:r>
            <a:r>
              <a:rPr kumimoji="1" lang="en" altLang="zh-CN" b="1" dirty="0"/>
              <a:t>classification methods</a:t>
            </a:r>
            <a:endPar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26" name="表格 25">
            <a:extLst>
              <a:ext uri="{FF2B5EF4-FFF2-40B4-BE49-F238E27FC236}">
                <a16:creationId xmlns:a16="http://schemas.microsoft.com/office/drawing/2014/main" id="{D8DE2E58-441C-AB4F-A3B2-5A0DDD581D2C}"/>
              </a:ext>
            </a:extLst>
          </p:cNvPr>
          <p:cNvGraphicFramePr>
            <a:graphicFrameLocks noGrp="1"/>
          </p:cNvGraphicFramePr>
          <p:nvPr>
            <p:extLst>
              <p:ext uri="{D42A27DB-BD31-4B8C-83A1-F6EECF244321}">
                <p14:modId xmlns:p14="http://schemas.microsoft.com/office/powerpoint/2010/main" val="912625030"/>
              </p:ext>
            </p:extLst>
          </p:nvPr>
        </p:nvGraphicFramePr>
        <p:xfrm>
          <a:off x="2094219" y="1825489"/>
          <a:ext cx="7188202" cy="2916572"/>
        </p:xfrm>
        <a:graphic>
          <a:graphicData uri="http://schemas.openxmlformats.org/drawingml/2006/table">
            <a:tbl>
              <a:tblPr firstRow="1" bandRow="1">
                <a:tableStyleId>{69012ECD-51FC-41F1-AA8D-1B2483CD663E}</a:tableStyleId>
              </a:tblPr>
              <a:tblGrid>
                <a:gridCol w="1302992">
                  <a:extLst>
                    <a:ext uri="{9D8B030D-6E8A-4147-A177-3AD203B41FA5}">
                      <a16:colId xmlns:a16="http://schemas.microsoft.com/office/drawing/2014/main" val="4116379026"/>
                    </a:ext>
                  </a:extLst>
                </a:gridCol>
                <a:gridCol w="2163379">
                  <a:extLst>
                    <a:ext uri="{9D8B030D-6E8A-4147-A177-3AD203B41FA5}">
                      <a16:colId xmlns:a16="http://schemas.microsoft.com/office/drawing/2014/main" val="1164446866"/>
                    </a:ext>
                  </a:extLst>
                </a:gridCol>
                <a:gridCol w="1084543">
                  <a:extLst>
                    <a:ext uri="{9D8B030D-6E8A-4147-A177-3AD203B41FA5}">
                      <a16:colId xmlns:a16="http://schemas.microsoft.com/office/drawing/2014/main" val="3440836589"/>
                    </a:ext>
                  </a:extLst>
                </a:gridCol>
                <a:gridCol w="1377127">
                  <a:extLst>
                    <a:ext uri="{9D8B030D-6E8A-4147-A177-3AD203B41FA5}">
                      <a16:colId xmlns:a16="http://schemas.microsoft.com/office/drawing/2014/main" val="1173200138"/>
                    </a:ext>
                  </a:extLst>
                </a:gridCol>
                <a:gridCol w="1260161">
                  <a:extLst>
                    <a:ext uri="{9D8B030D-6E8A-4147-A177-3AD203B41FA5}">
                      <a16:colId xmlns:a16="http://schemas.microsoft.com/office/drawing/2014/main" val="1831907401"/>
                    </a:ext>
                  </a:extLst>
                </a:gridCol>
              </a:tblGrid>
              <a:tr h="381848">
                <a:tc>
                  <a:txBody>
                    <a:bodyPr/>
                    <a:lstStyle/>
                    <a:p>
                      <a:pPr algn="ctr" fontAlgn="ctr"/>
                      <a:r>
                        <a:rPr lang="en" sz="2000" u="none" strike="noStrike">
                          <a:effectLst/>
                        </a:rPr>
                        <a:t>order</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dirty="0">
                          <a:effectLst/>
                        </a:rPr>
                        <a:t>classifier</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f1</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precision</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recall</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1552414251"/>
                  </a:ext>
                </a:extLst>
              </a:tr>
              <a:tr h="381848">
                <a:tc>
                  <a:txBody>
                    <a:bodyPr/>
                    <a:lstStyle/>
                    <a:p>
                      <a:pPr algn="ctr" fontAlgn="ctr"/>
                      <a:r>
                        <a:rPr lang="en-US" altLang="zh-CN" sz="2000" u="none" strike="noStrike">
                          <a:effectLst/>
                        </a:rPr>
                        <a:t>1</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R</a:t>
                      </a:r>
                      <a:r>
                        <a:rPr lang="en" sz="2000" u="none" strike="noStrike" dirty="0" err="1">
                          <a:effectLst/>
                        </a:rPr>
                        <a:t>andom</a:t>
                      </a:r>
                      <a:r>
                        <a:rPr lang="en" sz="2000" u="none" strike="noStrike" dirty="0">
                          <a:effectLst/>
                        </a:rPr>
                        <a:t> </a:t>
                      </a:r>
                      <a:r>
                        <a:rPr lang="en-US" altLang="zh-CN" sz="2000" u="none" strike="noStrike" dirty="0">
                          <a:effectLst/>
                        </a:rPr>
                        <a:t>F</a:t>
                      </a:r>
                      <a:r>
                        <a:rPr lang="en" sz="2000" u="none" strike="noStrike" dirty="0" err="1">
                          <a:effectLst/>
                        </a:rPr>
                        <a:t>orest</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0.86</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0.86</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0.87</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3918094984"/>
                  </a:ext>
                </a:extLst>
              </a:tr>
              <a:tr h="381848">
                <a:tc>
                  <a:txBody>
                    <a:bodyPr/>
                    <a:lstStyle/>
                    <a:p>
                      <a:pPr algn="ctr" fontAlgn="ctr"/>
                      <a:r>
                        <a:rPr lang="en-US" altLang="zh-CN" sz="2000" u="none" strike="noStrike" dirty="0">
                          <a:effectLst/>
                        </a:rPr>
                        <a:t>2</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L</a:t>
                      </a:r>
                      <a:r>
                        <a:rPr lang="en" sz="2000" u="none" strike="noStrike" dirty="0" err="1">
                          <a:effectLst/>
                        </a:rPr>
                        <a:t>ogistic</a:t>
                      </a:r>
                      <a:r>
                        <a:rPr lang="en" sz="2000" u="none" strike="noStrike" dirty="0">
                          <a:effectLst/>
                        </a:rPr>
                        <a:t> </a:t>
                      </a:r>
                      <a:r>
                        <a:rPr lang="en-US" altLang="zh-CN" sz="2000" u="none" strike="noStrike" dirty="0">
                          <a:effectLst/>
                        </a:rPr>
                        <a:t>R</a:t>
                      </a:r>
                      <a:r>
                        <a:rPr lang="en" sz="2000" u="none" strike="noStrike" dirty="0">
                          <a:effectLst/>
                        </a:rPr>
                        <a:t>egression</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0.85</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0.83</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0.88</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418281985"/>
                  </a:ext>
                </a:extLst>
              </a:tr>
              <a:tr h="381848">
                <a:tc>
                  <a:txBody>
                    <a:bodyPr/>
                    <a:lstStyle/>
                    <a:p>
                      <a:pPr algn="ctr" fontAlgn="ctr"/>
                      <a:r>
                        <a:rPr lang="en-US" altLang="zh-CN" sz="2000" u="none" strike="noStrike">
                          <a:effectLst/>
                        </a:rPr>
                        <a:t>3</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N</a:t>
                      </a:r>
                      <a:r>
                        <a:rPr lang="en" sz="2000" u="none" strike="noStrike" dirty="0">
                          <a:effectLst/>
                        </a:rPr>
                        <a:t>a</a:t>
                      </a:r>
                      <a:r>
                        <a:rPr lang="en-US" altLang="zh-CN" sz="2000" u="none" strike="noStrike" dirty="0">
                          <a:effectLst/>
                        </a:rPr>
                        <a:t>iv</a:t>
                      </a:r>
                      <a:r>
                        <a:rPr lang="en" sz="2000" u="none" strike="noStrike" dirty="0">
                          <a:effectLst/>
                        </a:rPr>
                        <a:t>e </a:t>
                      </a:r>
                      <a:r>
                        <a:rPr lang="en-US" altLang="zh-CN" sz="2000" u="none" strike="noStrike" dirty="0">
                          <a:effectLst/>
                        </a:rPr>
                        <a:t>B</a:t>
                      </a:r>
                      <a:r>
                        <a:rPr lang="en" sz="2000" u="none" strike="noStrike" dirty="0">
                          <a:effectLst/>
                        </a:rPr>
                        <a:t>ayes</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0.78</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0.79</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0.76</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2031359912"/>
                  </a:ext>
                </a:extLst>
              </a:tr>
              <a:tr h="381848">
                <a:tc>
                  <a:txBody>
                    <a:bodyPr/>
                    <a:lstStyle/>
                    <a:p>
                      <a:pPr algn="ctr" fontAlgn="ctr"/>
                      <a:r>
                        <a:rPr lang="en-US" altLang="zh-CN" sz="2000" u="none" strike="noStrike">
                          <a:effectLst/>
                        </a:rPr>
                        <a:t>4</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b="0" i="0" u="none" strike="noStrike" dirty="0">
                          <a:solidFill>
                            <a:srgbClr val="000000"/>
                          </a:solidFill>
                          <a:effectLst/>
                          <a:latin typeface="Times New Roman" panose="02020603050405020304" pitchFamily="18" charset="0"/>
                          <a:ea typeface="等线" panose="02010600030101010101" pitchFamily="2" charset="-122"/>
                        </a:rPr>
                        <a:t>KNN</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0.75</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0.76</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0.74</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3060881419"/>
                  </a:ext>
                </a:extLst>
              </a:tr>
              <a:tr h="381848">
                <a:tc>
                  <a:txBody>
                    <a:bodyPr/>
                    <a:lstStyle/>
                    <a:p>
                      <a:pPr algn="ctr" fontAlgn="ctr"/>
                      <a:r>
                        <a:rPr lang="en-US" altLang="zh-CN" sz="2000" u="none" strike="noStrike">
                          <a:effectLst/>
                        </a:rPr>
                        <a:t>5</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SVM</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0.71</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0.69</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0.72</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1856886294"/>
                  </a:ext>
                </a:extLst>
              </a:tr>
              <a:tr h="381848">
                <a:tc>
                  <a:txBody>
                    <a:bodyPr/>
                    <a:lstStyle/>
                    <a:p>
                      <a:pPr algn="ctr" fontAlgn="ctr"/>
                      <a:r>
                        <a:rPr lang="en-US" altLang="zh-CN" sz="2000" u="none" strike="noStrike">
                          <a:effectLst/>
                        </a:rPr>
                        <a:t>6</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D</a:t>
                      </a:r>
                      <a:r>
                        <a:rPr lang="en" sz="2000" u="none" strike="noStrike" dirty="0" err="1">
                          <a:effectLst/>
                        </a:rPr>
                        <a:t>ecision</a:t>
                      </a:r>
                      <a:r>
                        <a:rPr lang="en" sz="2000" u="none" strike="noStrike" dirty="0">
                          <a:effectLst/>
                        </a:rPr>
                        <a:t> </a:t>
                      </a:r>
                      <a:r>
                        <a:rPr lang="en-US" altLang="zh-CN" sz="2000" u="none" strike="noStrike" dirty="0">
                          <a:effectLst/>
                        </a:rPr>
                        <a:t>T</a:t>
                      </a:r>
                      <a:r>
                        <a:rPr lang="en" sz="2000" u="none" strike="noStrike" dirty="0" err="1">
                          <a:effectLst/>
                        </a:rPr>
                        <a:t>ree</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0.64</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a:effectLst/>
                        </a:rPr>
                        <a:t>0.67</a:t>
                      </a:r>
                      <a:endParaRPr lang="en-US" altLang="zh-C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0.61</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2055569288"/>
                  </a:ext>
                </a:extLst>
              </a:tr>
            </a:tbl>
          </a:graphicData>
        </a:graphic>
      </p:graphicFrame>
      <p:sp>
        <p:nvSpPr>
          <p:cNvPr id="27" name="内容占位符 2">
            <a:extLst>
              <a:ext uri="{FF2B5EF4-FFF2-40B4-BE49-F238E27FC236}">
                <a16:creationId xmlns:a16="http://schemas.microsoft.com/office/drawing/2014/main" id="{81F18828-FC45-DC47-98FE-E310CCF9B0A0}"/>
              </a:ext>
            </a:extLst>
          </p:cNvPr>
          <p:cNvSpPr txBox="1">
            <a:spLocks/>
          </p:cNvSpPr>
          <p:nvPr/>
        </p:nvSpPr>
        <p:spPr>
          <a:xfrm>
            <a:off x="838200" y="5020409"/>
            <a:ext cx="10515600" cy="1285437"/>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 altLang="zh-CN" sz="2400" dirty="0"/>
              <a:t>F1 = 2*(Precision*Recall)/(</a:t>
            </a:r>
            <a:r>
              <a:rPr lang="en" altLang="zh-CN" sz="2400" dirty="0" err="1"/>
              <a:t>Precision+Recall</a:t>
            </a:r>
            <a:r>
              <a:rPr lang="en" altLang="zh-CN" sz="2400" dirty="0"/>
              <a:t>)</a:t>
            </a:r>
            <a:endParaRPr lang="en-US" altLang="zh-CN" sz="2400" dirty="0"/>
          </a:p>
          <a:p>
            <a:pPr marL="0" indent="0" algn="ctr">
              <a:buFont typeface="Arial"/>
              <a:buNone/>
            </a:pPr>
            <a:r>
              <a:rPr lang="en-US" altLang="zh-CN" sz="2400" dirty="0"/>
              <a:t>RF,</a:t>
            </a:r>
            <a:r>
              <a:rPr lang="zh-CN" altLang="en-US" sz="2400" dirty="0"/>
              <a:t> </a:t>
            </a:r>
            <a:r>
              <a:rPr lang="en-US" altLang="zh-CN" sz="2400" dirty="0"/>
              <a:t>LR</a:t>
            </a:r>
            <a:r>
              <a:rPr lang="zh-CN" altLang="en-US" sz="2400" dirty="0"/>
              <a:t> </a:t>
            </a:r>
            <a:r>
              <a:rPr lang="en-US" altLang="zh-CN" sz="2400" dirty="0"/>
              <a:t>and</a:t>
            </a:r>
            <a:r>
              <a:rPr lang="zh-CN" altLang="en-US" sz="2400" dirty="0"/>
              <a:t> </a:t>
            </a:r>
            <a:r>
              <a:rPr lang="en-US" altLang="zh-CN" sz="2400" dirty="0"/>
              <a:t>Naïve</a:t>
            </a:r>
            <a:r>
              <a:rPr lang="zh-CN" altLang="en-US" sz="2400" dirty="0"/>
              <a:t> </a:t>
            </a:r>
            <a:r>
              <a:rPr lang="en-US" altLang="zh-CN" sz="2400" dirty="0"/>
              <a:t>Bayes</a:t>
            </a:r>
            <a:r>
              <a:rPr lang="zh-CN" altLang="en-US" sz="2400" dirty="0"/>
              <a:t> </a:t>
            </a:r>
            <a:r>
              <a:rPr lang="en-US" altLang="zh-CN" sz="2400" dirty="0"/>
              <a:t>are</a:t>
            </a:r>
            <a:r>
              <a:rPr lang="zh-CN" altLang="en-US" sz="2400" dirty="0"/>
              <a:t> </a:t>
            </a:r>
            <a:r>
              <a:rPr lang="en-US" altLang="zh-CN" sz="2400" dirty="0"/>
              <a:t>the</a:t>
            </a:r>
            <a:r>
              <a:rPr lang="zh-CN" altLang="en-US" sz="2400" dirty="0"/>
              <a:t> </a:t>
            </a:r>
            <a:r>
              <a:rPr lang="en-US" altLang="zh-CN" sz="2400" dirty="0"/>
              <a:t>best</a:t>
            </a:r>
            <a:r>
              <a:rPr lang="zh-CN" altLang="en-US" sz="2400" dirty="0"/>
              <a:t> </a:t>
            </a:r>
            <a:r>
              <a:rPr lang="en-US" altLang="zh-CN" sz="2400" dirty="0"/>
              <a:t>3</a:t>
            </a:r>
            <a:r>
              <a:rPr lang="zh-CN" altLang="en-US" sz="2400" dirty="0"/>
              <a:t> </a:t>
            </a:r>
            <a:r>
              <a:rPr lang="en-US" altLang="zh-CN" sz="2400" dirty="0"/>
              <a:t>methods</a:t>
            </a:r>
            <a:r>
              <a:rPr lang="zh-CN" altLang="en-US" sz="2400" dirty="0"/>
              <a:t> </a:t>
            </a:r>
            <a:r>
              <a:rPr lang="en-US" altLang="zh-CN" sz="2400" dirty="0"/>
              <a:t>by</a:t>
            </a:r>
            <a:r>
              <a:rPr lang="zh-CN" altLang="en-US" sz="2400" dirty="0"/>
              <a:t> </a:t>
            </a:r>
            <a:r>
              <a:rPr lang="en-US" altLang="zh-CN" sz="2400" dirty="0"/>
              <a:t>weighted</a:t>
            </a:r>
            <a:r>
              <a:rPr lang="zh-CN" altLang="en-US" sz="2400" dirty="0"/>
              <a:t> </a:t>
            </a:r>
            <a:r>
              <a:rPr lang="en-US" altLang="zh-CN" sz="2400" dirty="0"/>
              <a:t>F1</a:t>
            </a:r>
            <a:endParaRPr lang="zh-CN" altLang="zh-CN" sz="2400" dirty="0"/>
          </a:p>
        </p:txBody>
      </p:sp>
    </p:spTree>
    <p:extLst>
      <p:ext uri="{BB962C8B-B14F-4D97-AF65-F5344CB8AC3E}">
        <p14:creationId xmlns:p14="http://schemas.microsoft.com/office/powerpoint/2010/main" val="1526955853"/>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3" name="直接连接符 82"/>
          <p:cNvCxnSpPr>
            <a:cxnSpLocks/>
          </p:cNvCxnSpPr>
          <p:nvPr/>
        </p:nvCxnSpPr>
        <p:spPr>
          <a:xfrm>
            <a:off x="6763951" y="1951501"/>
            <a:ext cx="1" cy="4906499"/>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cxnSp>
        <p:nvCxnSpPr>
          <p:cNvPr id="80" name="直接连接符 79"/>
          <p:cNvCxnSpPr>
            <a:cxnSpLocks/>
          </p:cNvCxnSpPr>
          <p:nvPr/>
        </p:nvCxnSpPr>
        <p:spPr>
          <a:xfrm>
            <a:off x="6038455" y="0"/>
            <a:ext cx="1" cy="5501148"/>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rot="5400000">
            <a:off x="-2741856" y="2736809"/>
            <a:ext cx="6818603" cy="1344991"/>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endParaRPr lang="zh-CN" altLang="en-US"/>
          </a:p>
        </p:txBody>
      </p:sp>
      <p:grpSp>
        <p:nvGrpSpPr>
          <p:cNvPr id="15" name="组 14"/>
          <p:cNvGrpSpPr/>
          <p:nvPr/>
        </p:nvGrpSpPr>
        <p:grpSpPr>
          <a:xfrm>
            <a:off x="-22301" y="6654791"/>
            <a:ext cx="1271471" cy="203211"/>
            <a:chOff x="-22302" y="6654791"/>
            <a:chExt cx="1271471" cy="203210"/>
          </a:xfrm>
        </p:grpSpPr>
        <p:sp>
          <p:nvSpPr>
            <p:cNvPr id="9" name="圆角矩形 8"/>
            <p:cNvSpPr/>
            <p:nvPr/>
          </p:nvSpPr>
          <p:spPr>
            <a:xfrm flipV="1">
              <a:off x="240276" y="6654791"/>
              <a:ext cx="224807" cy="203210"/>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flipV="1">
              <a:off x="-22302" y="6654791"/>
              <a:ext cx="224807" cy="203210"/>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flipV="1">
              <a:off x="755838" y="6654791"/>
              <a:ext cx="224807" cy="203210"/>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flipV="1">
              <a:off x="493260" y="6654791"/>
              <a:ext cx="224807" cy="203210"/>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flipV="1">
              <a:off x="1024362" y="6654791"/>
              <a:ext cx="224807" cy="203210"/>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文本框 19"/>
          <p:cNvSpPr txBox="1"/>
          <p:nvPr/>
        </p:nvSpPr>
        <p:spPr>
          <a:xfrm>
            <a:off x="113075" y="245328"/>
            <a:ext cx="1031043" cy="4519883"/>
          </a:xfrm>
          <a:prstGeom prst="rect">
            <a:avLst/>
          </a:prstGeom>
          <a:noFill/>
        </p:spPr>
        <p:txBody>
          <a:bodyPr vert="eaVert" wrap="square" lIns="91436" tIns="45718" rIns="91436" bIns="45718" rtlCol="0">
            <a:spAutoFit/>
          </a:bodyPr>
          <a:lstStyle/>
          <a:p>
            <a:r>
              <a:rPr lang="en-US" altLang="zh-CN" sz="5500" dirty="0">
                <a:solidFill>
                  <a:schemeClr val="bg1"/>
                </a:solidFill>
                <a:latin typeface="Eras Light ITC" panose="020B0402030504020804" pitchFamily="34" charset="0"/>
              </a:rPr>
              <a:t>CONTENTS</a:t>
            </a:r>
            <a:endParaRPr lang="zh-CN" altLang="en-US" sz="5500" dirty="0">
              <a:solidFill>
                <a:schemeClr val="bg1"/>
              </a:solidFill>
              <a:latin typeface="Eras Light ITC" panose="020B0402030504020804" pitchFamily="34" charset="0"/>
            </a:endParaRPr>
          </a:p>
        </p:txBody>
      </p:sp>
      <p:sp>
        <p:nvSpPr>
          <p:cNvPr id="73" name="圆角矩形 72"/>
          <p:cNvSpPr/>
          <p:nvPr/>
        </p:nvSpPr>
        <p:spPr>
          <a:xfrm rot="10800000" flipV="1">
            <a:off x="5796313" y="1705945"/>
            <a:ext cx="484287" cy="49111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sp>
        <p:nvSpPr>
          <p:cNvPr id="74" name="圆角矩形 73"/>
          <p:cNvSpPr/>
          <p:nvPr/>
        </p:nvSpPr>
        <p:spPr>
          <a:xfrm rot="10800000" flipV="1">
            <a:off x="6521811" y="2313513"/>
            <a:ext cx="484287" cy="491115"/>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2</a:t>
            </a:r>
            <a:endParaRPr lang="zh-CN" altLang="en-US" sz="3600" dirty="0"/>
          </a:p>
        </p:txBody>
      </p:sp>
      <p:sp>
        <p:nvSpPr>
          <p:cNvPr id="75" name="圆角矩形 74"/>
          <p:cNvSpPr/>
          <p:nvPr/>
        </p:nvSpPr>
        <p:spPr>
          <a:xfrm rot="10800000" flipV="1">
            <a:off x="5797243" y="2976881"/>
            <a:ext cx="484287" cy="49111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3</a:t>
            </a:r>
            <a:endParaRPr lang="zh-CN" altLang="en-US" sz="3600" dirty="0"/>
          </a:p>
        </p:txBody>
      </p:sp>
      <p:sp>
        <p:nvSpPr>
          <p:cNvPr id="76" name="圆角矩形 75"/>
          <p:cNvSpPr/>
          <p:nvPr/>
        </p:nvSpPr>
        <p:spPr>
          <a:xfrm rot="10800000" flipV="1">
            <a:off x="6521811" y="3583513"/>
            <a:ext cx="484287" cy="491115"/>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sp>
        <p:nvSpPr>
          <p:cNvPr id="77" name="圆角矩形 76"/>
          <p:cNvSpPr/>
          <p:nvPr/>
        </p:nvSpPr>
        <p:spPr>
          <a:xfrm rot="10800000" flipV="1">
            <a:off x="5797243" y="4246881"/>
            <a:ext cx="484287" cy="491115"/>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5</a:t>
            </a:r>
            <a:endParaRPr lang="zh-CN" altLang="en-US" sz="3600" dirty="0"/>
          </a:p>
        </p:txBody>
      </p:sp>
      <p:sp>
        <p:nvSpPr>
          <p:cNvPr id="87" name="文本框 86"/>
          <p:cNvSpPr txBox="1"/>
          <p:nvPr/>
        </p:nvSpPr>
        <p:spPr>
          <a:xfrm>
            <a:off x="2782562" y="1628338"/>
            <a:ext cx="2920856" cy="646327"/>
          </a:xfrm>
          <a:prstGeom prst="rect">
            <a:avLst/>
          </a:prstGeom>
          <a:noFill/>
        </p:spPr>
        <p:txBody>
          <a:bodyPr wrap="none" lIns="91436" tIns="45718" rIns="91436" bIns="45718" rtlCol="0">
            <a:spAutoFit/>
          </a:bodyPr>
          <a:lstStyle/>
          <a:p>
            <a:r>
              <a:rPr lang="en-US" altLang="zh-CN" sz="3600" dirty="0">
                <a:solidFill>
                  <a:schemeClr val="tx2"/>
                </a:solidFill>
                <a:latin typeface="微软雅黑" panose="020B0503020204020204" pitchFamily="34" charset="-122"/>
                <a:ea typeface="微软雅黑" panose="020B0503020204020204" pitchFamily="34" charset="-122"/>
              </a:rPr>
              <a:t>Introduction</a:t>
            </a:r>
            <a:endParaRPr lang="zh-CN" altLang="en-US" sz="3600" dirty="0">
              <a:solidFill>
                <a:schemeClr val="tx2"/>
              </a:solidFill>
              <a:latin typeface="微软雅黑" panose="020B0503020204020204" pitchFamily="34" charset="-122"/>
              <a:ea typeface="微软雅黑" panose="020B0503020204020204" pitchFamily="34" charset="-122"/>
            </a:endParaRPr>
          </a:p>
        </p:txBody>
      </p:sp>
      <p:sp>
        <p:nvSpPr>
          <p:cNvPr id="88" name="文本框 87"/>
          <p:cNvSpPr txBox="1"/>
          <p:nvPr/>
        </p:nvSpPr>
        <p:spPr>
          <a:xfrm>
            <a:off x="7163916" y="2235906"/>
            <a:ext cx="3876374" cy="646327"/>
          </a:xfrm>
          <a:prstGeom prst="rect">
            <a:avLst/>
          </a:prstGeom>
          <a:noFill/>
        </p:spPr>
        <p:txBody>
          <a:bodyPr wrap="none" lIns="91436" tIns="45718" rIns="91436" bIns="45718" rtlCol="0">
            <a:spAutoFit/>
          </a:bodyPr>
          <a:lstStyle/>
          <a:p>
            <a:r>
              <a:rPr lang="en-US" altLang="zh-CN" sz="3600" dirty="0">
                <a:solidFill>
                  <a:schemeClr val="tx2"/>
                </a:solidFill>
                <a:latin typeface="微软雅黑" panose="020B0503020204020204" pitchFamily="34" charset="-122"/>
                <a:ea typeface="微软雅黑" panose="020B0503020204020204" pitchFamily="34" charset="-122"/>
              </a:rPr>
              <a:t>Data Description</a:t>
            </a:r>
            <a:endParaRPr lang="zh-CN" altLang="en-US" sz="3600" dirty="0">
              <a:solidFill>
                <a:schemeClr val="tx2"/>
              </a:solidFill>
              <a:latin typeface="微软雅黑" panose="020B0503020204020204" pitchFamily="34" charset="-122"/>
              <a:ea typeface="微软雅黑" panose="020B0503020204020204" pitchFamily="34" charset="-122"/>
            </a:endParaRPr>
          </a:p>
        </p:txBody>
      </p:sp>
      <p:sp>
        <p:nvSpPr>
          <p:cNvPr id="90" name="文本框 89"/>
          <p:cNvSpPr txBox="1"/>
          <p:nvPr/>
        </p:nvSpPr>
        <p:spPr>
          <a:xfrm>
            <a:off x="2196878" y="2927257"/>
            <a:ext cx="3478829" cy="646327"/>
          </a:xfrm>
          <a:prstGeom prst="rect">
            <a:avLst/>
          </a:prstGeom>
          <a:noFill/>
        </p:spPr>
        <p:txBody>
          <a:bodyPr wrap="none" lIns="91436" tIns="45718" rIns="91436" bIns="45718" rtlCol="0">
            <a:spAutoFit/>
          </a:bodyPr>
          <a:lstStyle/>
          <a:p>
            <a:r>
              <a:rPr lang="en-US" altLang="zh-CN" sz="3600" dirty="0">
                <a:solidFill>
                  <a:schemeClr val="tx2"/>
                </a:solidFill>
                <a:latin typeface="微软雅黑" panose="020B0503020204020204" pitchFamily="34" charset="-122"/>
                <a:ea typeface="微软雅黑" panose="020B0503020204020204" pitchFamily="34" charset="-122"/>
              </a:rPr>
              <a:t>Data Modeling</a:t>
            </a:r>
            <a:endParaRPr lang="zh-CN" altLang="en-US" sz="3600" dirty="0">
              <a:solidFill>
                <a:schemeClr val="tx2"/>
              </a:solidFill>
              <a:latin typeface="微软雅黑" panose="020B0503020204020204" pitchFamily="34" charset="-122"/>
              <a:ea typeface="微软雅黑" panose="020B0503020204020204" pitchFamily="34" charset="-122"/>
            </a:endParaRPr>
          </a:p>
        </p:txBody>
      </p:sp>
      <p:sp>
        <p:nvSpPr>
          <p:cNvPr id="91" name="文本框 90"/>
          <p:cNvSpPr txBox="1"/>
          <p:nvPr/>
        </p:nvSpPr>
        <p:spPr>
          <a:xfrm>
            <a:off x="7246373" y="3505906"/>
            <a:ext cx="1525218" cy="646327"/>
          </a:xfrm>
          <a:prstGeom prst="rect">
            <a:avLst/>
          </a:prstGeom>
          <a:noFill/>
        </p:spPr>
        <p:txBody>
          <a:bodyPr wrap="none" lIns="91436" tIns="45718" rIns="91436" bIns="45718" rtlCol="0">
            <a:spAutoFit/>
          </a:bodyPr>
          <a:lstStyle/>
          <a:p>
            <a:r>
              <a:rPr lang="en-US" altLang="zh-CN" sz="3600" dirty="0">
                <a:solidFill>
                  <a:schemeClr val="tx2"/>
                </a:solidFill>
                <a:latin typeface="微软雅黑" panose="020B0503020204020204" pitchFamily="34" charset="-122"/>
                <a:ea typeface="微软雅黑" panose="020B0503020204020204" pitchFamily="34" charset="-122"/>
              </a:rPr>
              <a:t>Result</a:t>
            </a:r>
            <a:endParaRPr lang="zh-CN" altLang="en-US" sz="3600" dirty="0">
              <a:solidFill>
                <a:schemeClr val="tx2"/>
              </a:solidFill>
              <a:latin typeface="微软雅黑" panose="020B0503020204020204" pitchFamily="34" charset="-122"/>
              <a:ea typeface="微软雅黑" panose="020B0503020204020204" pitchFamily="34" charset="-122"/>
            </a:endParaRPr>
          </a:p>
        </p:txBody>
      </p:sp>
      <p:sp>
        <p:nvSpPr>
          <p:cNvPr id="92" name="文本框 91"/>
          <p:cNvSpPr txBox="1"/>
          <p:nvPr/>
        </p:nvSpPr>
        <p:spPr>
          <a:xfrm>
            <a:off x="3080592" y="4170757"/>
            <a:ext cx="2622826" cy="646327"/>
          </a:xfrm>
          <a:prstGeom prst="rect">
            <a:avLst/>
          </a:prstGeom>
          <a:noFill/>
        </p:spPr>
        <p:txBody>
          <a:bodyPr wrap="none" lIns="91436" tIns="45718" rIns="91436" bIns="45718" rtlCol="0">
            <a:spAutoFit/>
          </a:bodyPr>
          <a:lstStyle/>
          <a:p>
            <a:r>
              <a:rPr lang="en-US" altLang="zh-CN" sz="3600" dirty="0">
                <a:solidFill>
                  <a:schemeClr val="tx2"/>
                </a:solidFill>
                <a:latin typeface="微软雅黑" panose="020B0503020204020204" pitchFamily="34" charset="-122"/>
                <a:ea typeface="微软雅黑" panose="020B0503020204020204" pitchFamily="34" charset="-122"/>
              </a:rPr>
              <a:t>Conclusion</a:t>
            </a:r>
            <a:endParaRPr lang="zh-CN" altLang="en-US" sz="3600" dirty="0">
              <a:solidFill>
                <a:schemeClr val="tx2"/>
              </a:solidFill>
              <a:latin typeface="微软雅黑" panose="020B0503020204020204" pitchFamily="34" charset="-122"/>
              <a:ea typeface="微软雅黑" panose="020B0503020204020204" pitchFamily="34" charset="-122"/>
            </a:endParaRPr>
          </a:p>
        </p:txBody>
      </p:sp>
      <p:grpSp>
        <p:nvGrpSpPr>
          <p:cNvPr id="3" name="组 2"/>
          <p:cNvGrpSpPr/>
          <p:nvPr/>
        </p:nvGrpSpPr>
        <p:grpSpPr>
          <a:xfrm>
            <a:off x="11454106" y="252857"/>
            <a:ext cx="737892" cy="484288"/>
            <a:chOff x="11454105" y="252856"/>
            <a:chExt cx="737892" cy="484288"/>
          </a:xfrm>
        </p:grpSpPr>
        <p:grpSp>
          <p:nvGrpSpPr>
            <p:cNvPr id="2" name="组 1"/>
            <p:cNvGrpSpPr/>
            <p:nvPr/>
          </p:nvGrpSpPr>
          <p:grpSpPr>
            <a:xfrm>
              <a:off x="12039604" y="252856"/>
              <a:ext cx="152393" cy="484287"/>
              <a:chOff x="12039604" y="252856"/>
              <a:chExt cx="152393" cy="484287"/>
            </a:xfrm>
          </p:grpSpPr>
          <p:sp>
            <p:nvSpPr>
              <p:cNvPr id="96" name="圆角矩形 95"/>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圆角矩形 97"/>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圆角矩形 98"/>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圆角矩形 94"/>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0" name="组合 99"/>
            <p:cNvGrpSpPr/>
            <p:nvPr/>
          </p:nvGrpSpPr>
          <p:grpSpPr>
            <a:xfrm>
              <a:off x="11454105" y="252857"/>
              <a:ext cx="491115" cy="484287"/>
              <a:chOff x="1528923" y="220268"/>
              <a:chExt cx="1284096" cy="1266241"/>
            </a:xfrm>
          </p:grpSpPr>
          <p:sp>
            <p:nvSpPr>
              <p:cNvPr id="101" name="圆角矩形 100"/>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35D5A09C-A895-1A46-8468-EC7E8C359C74}"/>
              </a:ext>
            </a:extLst>
          </p:cNvPr>
          <p:cNvSpPr/>
          <p:nvPr/>
        </p:nvSpPr>
        <p:spPr>
          <a:xfrm>
            <a:off x="686630" y="998057"/>
            <a:ext cx="3637534" cy="384721"/>
          </a:xfrm>
          <a:prstGeom prst="rect">
            <a:avLst/>
          </a:prstGeom>
        </p:spPr>
        <p:txBody>
          <a:bodyPr wrap="square">
            <a:spAutoFit/>
          </a:bodyPr>
          <a:lstStyle/>
          <a:p>
            <a:pPr lvl="1">
              <a:defRPr/>
            </a:pPr>
            <a:r>
              <a:rPr lang="en-US" altLang="zh-CN" b="1" dirty="0">
                <a:solidFill>
                  <a:prstClr val="black"/>
                </a:solidFill>
                <a:latin typeface="等线" panose="020F0502020204030204"/>
                <a:ea typeface="等线" panose="02010600030101010101" pitchFamily="2" charset="-122"/>
              </a:rPr>
              <a:t>T</a:t>
            </a:r>
            <a:r>
              <a:rPr lang="en" altLang="zh-CN" b="1" dirty="0" err="1"/>
              <a:t>uning</a:t>
            </a:r>
            <a:r>
              <a:rPr lang="en" altLang="zh-CN" b="1" dirty="0"/>
              <a:t> parameter of</a:t>
            </a:r>
            <a:r>
              <a:rPr lang="zh-CN" altLang="en-US" b="1" dirty="0"/>
              <a:t> </a:t>
            </a:r>
            <a:r>
              <a:rPr lang="en-US" altLang="zh-CN" b="1" dirty="0">
                <a:solidFill>
                  <a:prstClr val="black"/>
                </a:solidFill>
                <a:latin typeface="等线" panose="020F0502020204030204"/>
                <a:ea typeface="等线" panose="02010600030101010101" pitchFamily="2" charset="-122"/>
              </a:rPr>
              <a:t>KNN</a:t>
            </a:r>
          </a:p>
        </p:txBody>
      </p:sp>
      <p:pic>
        <p:nvPicPr>
          <p:cNvPr id="18" name="图片 17">
            <a:extLst>
              <a:ext uri="{FF2B5EF4-FFF2-40B4-BE49-F238E27FC236}">
                <a16:creationId xmlns:a16="http://schemas.microsoft.com/office/drawing/2014/main" id="{C6E58CA3-574C-AB43-B7E5-A7C722C48F6E}"/>
              </a:ext>
            </a:extLst>
          </p:cNvPr>
          <p:cNvPicPr>
            <a:picLocks noChangeAspect="1"/>
          </p:cNvPicPr>
          <p:nvPr/>
        </p:nvPicPr>
        <p:blipFill>
          <a:blip r:embed="rId3"/>
          <a:stretch>
            <a:fillRect/>
          </a:stretch>
        </p:blipFill>
        <p:spPr>
          <a:xfrm>
            <a:off x="879013" y="2134773"/>
            <a:ext cx="5397500" cy="3149600"/>
          </a:xfrm>
          <a:prstGeom prst="rect">
            <a:avLst/>
          </a:prstGeom>
        </p:spPr>
      </p:pic>
      <p:pic>
        <p:nvPicPr>
          <p:cNvPr id="19" name="图片 18">
            <a:extLst>
              <a:ext uri="{FF2B5EF4-FFF2-40B4-BE49-F238E27FC236}">
                <a16:creationId xmlns:a16="http://schemas.microsoft.com/office/drawing/2014/main" id="{A1D6534D-6F35-9545-B7A5-E3F037BEC700}"/>
              </a:ext>
            </a:extLst>
          </p:cNvPr>
          <p:cNvPicPr>
            <a:picLocks noChangeAspect="1"/>
          </p:cNvPicPr>
          <p:nvPr/>
        </p:nvPicPr>
        <p:blipFill>
          <a:blip r:embed="rId4"/>
          <a:stretch>
            <a:fillRect/>
          </a:stretch>
        </p:blipFill>
        <p:spPr>
          <a:xfrm>
            <a:off x="6938758" y="2134773"/>
            <a:ext cx="4620610" cy="3243762"/>
          </a:xfrm>
          <a:prstGeom prst="rect">
            <a:avLst/>
          </a:prstGeom>
        </p:spPr>
      </p:pic>
    </p:spTree>
    <p:extLst>
      <p:ext uri="{BB962C8B-B14F-4D97-AF65-F5344CB8AC3E}">
        <p14:creationId xmlns:p14="http://schemas.microsoft.com/office/powerpoint/2010/main" val="4276431890"/>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868628DC-789E-3446-993A-919D93AB207A}"/>
              </a:ext>
            </a:extLst>
          </p:cNvPr>
          <p:cNvSpPr txBox="1"/>
          <p:nvPr/>
        </p:nvSpPr>
        <p:spPr>
          <a:xfrm>
            <a:off x="1828118" y="5383858"/>
            <a:ext cx="8799444" cy="646331"/>
          </a:xfrm>
          <a:prstGeom prst="rect">
            <a:avLst/>
          </a:prstGeom>
          <a:noFill/>
        </p:spPr>
        <p:txBody>
          <a:bodyPr wrap="square" rtlCol="0">
            <a:spAutoFit/>
          </a:bodyPr>
          <a:lstStyle/>
          <a:p>
            <a:pPr lvl="0" algn="ctr"/>
            <a:r>
              <a:rPr lang="en-US" altLang="zh-CN" b="1" dirty="0">
                <a:solidFill>
                  <a:prstClr val="black"/>
                </a:solidFill>
                <a:latin typeface="Arial" panose="020B0604020202020204" pitchFamily="34" charset="0"/>
                <a:cs typeface="Arial" panose="020B0604020202020204" pitchFamily="34" charset="0"/>
              </a:rPr>
              <a:t>Ensemble learning method by</a:t>
            </a:r>
            <a:r>
              <a:rPr lang="zh-CN" altLang="en-US" b="1" dirty="0">
                <a:solidFill>
                  <a:prstClr val="black"/>
                </a:solidFill>
                <a:latin typeface="Arial" panose="020B0604020202020204" pitchFamily="34" charset="0"/>
                <a:cs typeface="Arial" panose="020B0604020202020204" pitchFamily="34" charset="0"/>
              </a:rPr>
              <a:t> </a:t>
            </a:r>
            <a:r>
              <a:rPr lang="en-US" altLang="zh-CN" b="1" dirty="0">
                <a:solidFill>
                  <a:prstClr val="black"/>
                </a:solidFill>
                <a:latin typeface="Arial" panose="020B0604020202020204" pitchFamily="34" charset="0"/>
                <a:cs typeface="Arial" panose="020B0604020202020204" pitchFamily="34" charset="0"/>
              </a:rPr>
              <a:t>bagging</a:t>
            </a:r>
            <a:r>
              <a:rPr lang="zh-CN" altLang="en-US" b="1" dirty="0">
                <a:solidFill>
                  <a:prstClr val="black"/>
                </a:solidFill>
                <a:latin typeface="Arial" panose="020B0604020202020204" pitchFamily="34" charset="0"/>
                <a:cs typeface="Arial" panose="020B0604020202020204" pitchFamily="34" charset="0"/>
              </a:rPr>
              <a:t> </a:t>
            </a:r>
            <a:r>
              <a:rPr lang="en-US" altLang="zh-CN" b="1" dirty="0">
                <a:solidFill>
                  <a:prstClr val="black"/>
                </a:solidFill>
                <a:latin typeface="Arial" panose="020B0604020202020204" pitchFamily="34" charset="0"/>
                <a:cs typeface="Arial" panose="020B0604020202020204" pitchFamily="34" charset="0"/>
              </a:rPr>
              <a:t>method</a:t>
            </a:r>
          </a:p>
          <a:p>
            <a:pPr lvl="0" algn="ctr"/>
            <a:r>
              <a:rPr lang="en-US" altLang="zh-CN" b="1" dirty="0">
                <a:solidFill>
                  <a:prstClr val="black"/>
                </a:solidFill>
                <a:latin typeface="Arial" panose="020B0604020202020204" pitchFamily="34" charset="0"/>
                <a:cs typeface="Arial" panose="020B0604020202020204" pitchFamily="34" charset="0"/>
              </a:rPr>
              <a:t>which</a:t>
            </a:r>
            <a:r>
              <a:rPr lang="zh-CN" altLang="en-US" b="1" dirty="0">
                <a:solidFill>
                  <a:prstClr val="black"/>
                </a:solidFill>
                <a:latin typeface="Arial" panose="020B0604020202020204" pitchFamily="34" charset="0"/>
                <a:cs typeface="Arial" panose="020B0604020202020204" pitchFamily="34" charset="0"/>
              </a:rPr>
              <a:t> </a:t>
            </a:r>
            <a:r>
              <a:rPr lang="en-US" altLang="zh-CN" b="1" dirty="0">
                <a:solidFill>
                  <a:prstClr val="black"/>
                </a:solidFill>
                <a:latin typeface="Arial" panose="020B0604020202020204" pitchFamily="34" charset="0"/>
                <a:cs typeface="Arial" panose="020B0604020202020204" pitchFamily="34" charset="0"/>
              </a:rPr>
              <a:t>have outstanding performance for big data</a:t>
            </a:r>
          </a:p>
        </p:txBody>
      </p:sp>
      <p:pic>
        <p:nvPicPr>
          <p:cNvPr id="24" name="图片 23">
            <a:extLst>
              <a:ext uri="{FF2B5EF4-FFF2-40B4-BE49-F238E27FC236}">
                <a16:creationId xmlns:a16="http://schemas.microsoft.com/office/drawing/2014/main" id="{76AF9BBB-C99C-1544-BBF3-6B2F3C4004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7753" y="1413460"/>
            <a:ext cx="6750021" cy="3704899"/>
          </a:xfrm>
          <a:prstGeom prst="rect">
            <a:avLst/>
          </a:prstGeom>
        </p:spPr>
      </p:pic>
      <p:sp>
        <p:nvSpPr>
          <p:cNvPr id="18" name="矩形 17">
            <a:extLst>
              <a:ext uri="{FF2B5EF4-FFF2-40B4-BE49-F238E27FC236}">
                <a16:creationId xmlns:a16="http://schemas.microsoft.com/office/drawing/2014/main" id="{C0EE2454-9C7A-3240-94D6-09CBD1012D7C}"/>
              </a:ext>
            </a:extLst>
          </p:cNvPr>
          <p:cNvSpPr/>
          <p:nvPr/>
        </p:nvSpPr>
        <p:spPr>
          <a:xfrm>
            <a:off x="686630" y="998057"/>
            <a:ext cx="1933543" cy="384721"/>
          </a:xfrm>
          <a:prstGeom prst="rect">
            <a:avLst/>
          </a:prstGeom>
        </p:spPr>
        <p:txBody>
          <a:bodyPr wrap="none">
            <a:spAutoFit/>
          </a:bodyPr>
          <a:lstStyle/>
          <a:p>
            <a:pPr lvl="0">
              <a:defRPr/>
            </a:pPr>
            <a:r>
              <a:rPr kumimoji="1" lang="en-US" altLang="zh-CN" b="1" dirty="0"/>
              <a:t>Random</a:t>
            </a:r>
            <a:r>
              <a:rPr kumimoji="1" lang="zh-CN" altLang="en-US" b="1" dirty="0"/>
              <a:t> </a:t>
            </a:r>
            <a:r>
              <a:rPr kumimoji="1" lang="en-US" altLang="zh-CN" b="1" dirty="0"/>
              <a:t>Forest</a:t>
            </a:r>
            <a:endPar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16920035"/>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C3CF1B0A-F74F-B143-B8C7-8DAB7FE696EF}"/>
              </a:ext>
            </a:extLst>
          </p:cNvPr>
          <p:cNvPicPr>
            <a:picLocks noChangeAspect="1"/>
          </p:cNvPicPr>
          <p:nvPr/>
        </p:nvPicPr>
        <p:blipFill>
          <a:blip r:embed="rId3"/>
          <a:stretch>
            <a:fillRect/>
          </a:stretch>
        </p:blipFill>
        <p:spPr>
          <a:xfrm>
            <a:off x="2900519" y="1891443"/>
            <a:ext cx="6390961" cy="4509358"/>
          </a:xfrm>
          <a:prstGeom prst="rect">
            <a:avLst/>
          </a:prstGeom>
        </p:spPr>
      </p:pic>
      <p:sp>
        <p:nvSpPr>
          <p:cNvPr id="17" name="矩形 16">
            <a:extLst>
              <a:ext uri="{FF2B5EF4-FFF2-40B4-BE49-F238E27FC236}">
                <a16:creationId xmlns:a16="http://schemas.microsoft.com/office/drawing/2014/main" id="{6A30EEEF-DF04-FB4B-BE23-16B1762A72F2}"/>
              </a:ext>
            </a:extLst>
          </p:cNvPr>
          <p:cNvSpPr/>
          <p:nvPr/>
        </p:nvSpPr>
        <p:spPr>
          <a:xfrm>
            <a:off x="686630" y="998057"/>
            <a:ext cx="5096332" cy="677108"/>
          </a:xfrm>
          <a:prstGeom prst="rect">
            <a:avLst/>
          </a:prstGeom>
        </p:spPr>
        <p:txBody>
          <a:bodyPr wrap="square">
            <a:spAutoFit/>
          </a:bodyPr>
          <a:lstStyle/>
          <a:p>
            <a:pPr lvl="1">
              <a:defRPr/>
            </a:pPr>
            <a:r>
              <a:rPr lang="en-US" altLang="zh-CN" b="1" dirty="0">
                <a:solidFill>
                  <a:prstClr val="black"/>
                </a:solidFill>
                <a:latin typeface="等线" panose="020F0502020204030204"/>
                <a:ea typeface="等线" panose="02010600030101010101" pitchFamily="2" charset="-122"/>
              </a:rPr>
              <a:t>T</a:t>
            </a:r>
            <a:r>
              <a:rPr lang="en" altLang="zh-CN" b="1" dirty="0" err="1"/>
              <a:t>uning</a:t>
            </a:r>
            <a:r>
              <a:rPr lang="en" altLang="zh-CN" b="1" dirty="0"/>
              <a:t> parameter of</a:t>
            </a:r>
            <a:r>
              <a:rPr lang="zh-CN" altLang="en-US" b="1" dirty="0"/>
              <a:t> </a:t>
            </a:r>
            <a:r>
              <a:rPr kumimoji="1" lang="en-US" altLang="zh-CN" b="1" dirty="0"/>
              <a:t>Random</a:t>
            </a:r>
            <a:r>
              <a:rPr kumimoji="1" lang="zh-CN" altLang="en-US" b="1" dirty="0"/>
              <a:t> </a:t>
            </a:r>
            <a:r>
              <a:rPr kumimoji="1" lang="en-US" altLang="zh-CN" b="1" dirty="0"/>
              <a:t>Forest</a:t>
            </a:r>
            <a:endParaRPr lang="en-US" altLang="zh-CN" sz="1800" dirty="0">
              <a:solidFill>
                <a:prstClr val="black"/>
              </a:solidFill>
              <a:latin typeface="等线" panose="020F0502020204030204"/>
              <a:ea typeface="等线" panose="02010600030101010101" pitchFamily="2" charset="-122"/>
            </a:endParaRPr>
          </a:p>
          <a:p>
            <a:pPr lvl="1">
              <a:defRPr/>
            </a:pPr>
            <a:endParaRPr lang="en-US" altLang="zh-CN" b="1" dirty="0">
              <a:solidFill>
                <a:prstClr val="black"/>
              </a:solidFill>
              <a:latin typeface="等线" panose="020F0502020204030204"/>
              <a:ea typeface="等线" panose="02010600030101010101" pitchFamily="2" charset="-122"/>
            </a:endParaRPr>
          </a:p>
        </p:txBody>
      </p:sp>
    </p:spTree>
    <p:extLst>
      <p:ext uri="{BB962C8B-B14F-4D97-AF65-F5344CB8AC3E}">
        <p14:creationId xmlns:p14="http://schemas.microsoft.com/office/powerpoint/2010/main" val="2972271211"/>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CB28102B-4250-D544-817B-D1C5E0599F75}"/>
              </a:ext>
            </a:extLst>
          </p:cNvPr>
          <p:cNvSpPr/>
          <p:nvPr/>
        </p:nvSpPr>
        <p:spPr>
          <a:xfrm>
            <a:off x="353732" y="838080"/>
            <a:ext cx="5001690" cy="369332"/>
          </a:xfrm>
          <a:prstGeom prst="rect">
            <a:avLst/>
          </a:prstGeom>
        </p:spPr>
        <p:txBody>
          <a:bodyPr wrap="none">
            <a:spAutoFit/>
          </a:bodyPr>
          <a:lstStyle/>
          <a:p>
            <a:pPr lvl="0">
              <a:defRPr/>
            </a:pPr>
            <a:r>
              <a:rPr kumimoji="1" lang="en" altLang="zh-CN" b="1" dirty="0"/>
              <a:t>Comparison  </a:t>
            </a:r>
            <a:r>
              <a:rPr kumimoji="1" lang="en-US" altLang="zh-CN" b="1" dirty="0"/>
              <a:t>of</a:t>
            </a:r>
            <a:r>
              <a:rPr kumimoji="1" lang="zh-CN" altLang="en-US" b="1" dirty="0"/>
              <a:t> </a:t>
            </a:r>
            <a:r>
              <a:rPr kumimoji="1" lang="en-US" altLang="zh-CN" b="1" dirty="0"/>
              <a:t>various</a:t>
            </a:r>
            <a:r>
              <a:rPr kumimoji="1" lang="zh-CN" altLang="en-US" b="1" dirty="0"/>
              <a:t> </a:t>
            </a:r>
            <a:r>
              <a:rPr kumimoji="1" lang="en" altLang="zh-CN" b="1" dirty="0"/>
              <a:t>classification methods</a:t>
            </a:r>
            <a:endPar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24" name="内容占位符 2">
            <a:extLst>
              <a:ext uri="{FF2B5EF4-FFF2-40B4-BE49-F238E27FC236}">
                <a16:creationId xmlns:a16="http://schemas.microsoft.com/office/drawing/2014/main" id="{03F77BBF-7F6C-3343-867F-7FEC380CEBDE}"/>
              </a:ext>
            </a:extLst>
          </p:cNvPr>
          <p:cNvSpPr txBox="1">
            <a:spLocks/>
          </p:cNvSpPr>
          <p:nvPr/>
        </p:nvSpPr>
        <p:spPr>
          <a:xfrm>
            <a:off x="838199" y="5081611"/>
            <a:ext cx="10515600" cy="1285437"/>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altLang="zh-CN" sz="2400" dirty="0"/>
              <a:t>ROC</a:t>
            </a:r>
            <a:r>
              <a:rPr lang="zh-CN" altLang="en-US" sz="2400" dirty="0"/>
              <a:t> </a:t>
            </a:r>
            <a:r>
              <a:rPr lang="en-US" altLang="zh-CN" sz="2400" dirty="0"/>
              <a:t>AUC</a:t>
            </a:r>
          </a:p>
          <a:p>
            <a:pPr marL="0" indent="0" algn="ctr">
              <a:buFont typeface="Arial"/>
              <a:buNone/>
            </a:pPr>
            <a:r>
              <a:rPr lang="en-US" altLang="zh-CN" sz="2400" dirty="0"/>
              <a:t>Random</a:t>
            </a:r>
            <a:r>
              <a:rPr lang="zh-CN" altLang="en-US" sz="2400" dirty="0"/>
              <a:t> </a:t>
            </a:r>
            <a:r>
              <a:rPr lang="en-US" altLang="zh-CN" sz="2400" dirty="0"/>
              <a:t>Forest</a:t>
            </a:r>
            <a:r>
              <a:rPr lang="zh-CN" altLang="en-US" sz="2400" dirty="0"/>
              <a:t> </a:t>
            </a:r>
            <a:r>
              <a:rPr lang="en-US" altLang="zh-CN" sz="2400" dirty="0"/>
              <a:t>is</a:t>
            </a:r>
            <a:r>
              <a:rPr lang="zh-CN" altLang="en-US" sz="2400" dirty="0"/>
              <a:t> </a:t>
            </a:r>
            <a:r>
              <a:rPr lang="en-US" altLang="zh-CN" sz="2400" dirty="0"/>
              <a:t>the</a:t>
            </a:r>
            <a:r>
              <a:rPr lang="zh-CN" altLang="en-US" sz="2400" dirty="0"/>
              <a:t> </a:t>
            </a:r>
            <a:r>
              <a:rPr lang="en-US" altLang="zh-CN" sz="2400" dirty="0"/>
              <a:t>best</a:t>
            </a:r>
            <a:r>
              <a:rPr lang="zh-CN" altLang="en-US" sz="2400" dirty="0"/>
              <a:t> </a:t>
            </a:r>
            <a:r>
              <a:rPr lang="en-US" altLang="zh-CN" sz="2400" dirty="0"/>
              <a:t>method</a:t>
            </a:r>
            <a:r>
              <a:rPr lang="zh-CN" altLang="en-US" sz="2400" dirty="0"/>
              <a:t> </a:t>
            </a:r>
            <a:r>
              <a:rPr lang="en-US" altLang="zh-CN" sz="2400" dirty="0"/>
              <a:t>by</a:t>
            </a:r>
            <a:r>
              <a:rPr lang="zh-CN" altLang="en-US" sz="2400" dirty="0"/>
              <a:t> </a:t>
            </a:r>
            <a:r>
              <a:rPr lang="en-US" altLang="zh-CN" sz="2400" dirty="0"/>
              <a:t>both</a:t>
            </a:r>
            <a:r>
              <a:rPr lang="zh-CN" altLang="en-US" sz="2400" dirty="0"/>
              <a:t> </a:t>
            </a:r>
            <a:r>
              <a:rPr lang="en-US" altLang="zh-CN" sz="2400" dirty="0"/>
              <a:t>F1</a:t>
            </a:r>
            <a:r>
              <a:rPr lang="zh-CN" altLang="en-US" sz="2400" dirty="0"/>
              <a:t> </a:t>
            </a:r>
            <a:r>
              <a:rPr lang="en-US" altLang="zh-CN" sz="2400" dirty="0"/>
              <a:t>and</a:t>
            </a:r>
            <a:r>
              <a:rPr lang="zh-CN" altLang="en-US" sz="2400" dirty="0"/>
              <a:t> </a:t>
            </a:r>
            <a:r>
              <a:rPr lang="en-US" altLang="zh-CN" sz="2400" dirty="0"/>
              <a:t>ROC</a:t>
            </a:r>
            <a:endParaRPr lang="zh-CN" altLang="zh-CN" sz="2400" dirty="0"/>
          </a:p>
        </p:txBody>
      </p:sp>
      <p:pic>
        <p:nvPicPr>
          <p:cNvPr id="25" name="图片 24">
            <a:extLst>
              <a:ext uri="{FF2B5EF4-FFF2-40B4-BE49-F238E27FC236}">
                <a16:creationId xmlns:a16="http://schemas.microsoft.com/office/drawing/2014/main" id="{4E8702E2-D978-4642-89BF-4A52A7479BEB}"/>
              </a:ext>
            </a:extLst>
          </p:cNvPr>
          <p:cNvPicPr>
            <a:picLocks noChangeAspect="1"/>
          </p:cNvPicPr>
          <p:nvPr/>
        </p:nvPicPr>
        <p:blipFill>
          <a:blip r:embed="rId3"/>
          <a:stretch>
            <a:fillRect/>
          </a:stretch>
        </p:blipFill>
        <p:spPr>
          <a:xfrm>
            <a:off x="3142413" y="1304936"/>
            <a:ext cx="5376231" cy="3575580"/>
          </a:xfrm>
          <a:prstGeom prst="rect">
            <a:avLst/>
          </a:prstGeom>
        </p:spPr>
      </p:pic>
    </p:spTree>
    <p:extLst>
      <p:ext uri="{BB962C8B-B14F-4D97-AF65-F5344CB8AC3E}">
        <p14:creationId xmlns:p14="http://schemas.microsoft.com/office/powerpoint/2010/main" val="860724517"/>
      </p:ext>
    </p:extLst>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4</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803506"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Result</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35" name="图片 34">
            <a:extLst>
              <a:ext uri="{FF2B5EF4-FFF2-40B4-BE49-F238E27FC236}">
                <a16:creationId xmlns:a16="http://schemas.microsoft.com/office/drawing/2014/main" id="{F78B4041-56F4-C84A-9535-0E269B47E5E7}"/>
              </a:ext>
            </a:extLst>
          </p:cNvPr>
          <p:cNvPicPr>
            <a:picLocks noChangeAspect="1"/>
          </p:cNvPicPr>
          <p:nvPr/>
        </p:nvPicPr>
        <p:blipFill>
          <a:blip r:embed="rId3"/>
          <a:stretch>
            <a:fillRect/>
          </a:stretch>
        </p:blipFill>
        <p:spPr>
          <a:xfrm>
            <a:off x="697616" y="1624593"/>
            <a:ext cx="4382801" cy="3405743"/>
          </a:xfrm>
          <a:prstGeom prst="rect">
            <a:avLst/>
          </a:prstGeom>
        </p:spPr>
      </p:pic>
      <p:sp>
        <p:nvSpPr>
          <p:cNvPr id="37" name="文本框 36">
            <a:extLst>
              <a:ext uri="{FF2B5EF4-FFF2-40B4-BE49-F238E27FC236}">
                <a16:creationId xmlns:a16="http://schemas.microsoft.com/office/drawing/2014/main" id="{0FB113A2-C64C-1B41-82D5-18A6D5B6A04C}"/>
              </a:ext>
            </a:extLst>
          </p:cNvPr>
          <p:cNvSpPr txBox="1"/>
          <p:nvPr/>
        </p:nvSpPr>
        <p:spPr>
          <a:xfrm>
            <a:off x="2155592" y="2503510"/>
            <a:ext cx="649995" cy="369332"/>
          </a:xfrm>
          <a:prstGeom prst="rect">
            <a:avLst/>
          </a:prstGeom>
          <a:noFill/>
        </p:spPr>
        <p:txBody>
          <a:bodyPr wrap="square" rtlCol="0">
            <a:spAutoFit/>
          </a:bodyPr>
          <a:lstStyle/>
          <a:p>
            <a:pPr algn="ctr"/>
            <a:r>
              <a:rPr kumimoji="1" lang="en-US" altLang="zh-CN" dirty="0"/>
              <a:t>635</a:t>
            </a:r>
            <a:endParaRPr kumimoji="1" lang="zh-CN" altLang="en-US" dirty="0"/>
          </a:p>
        </p:txBody>
      </p:sp>
      <p:sp>
        <p:nvSpPr>
          <p:cNvPr id="38" name="文本框 37">
            <a:extLst>
              <a:ext uri="{FF2B5EF4-FFF2-40B4-BE49-F238E27FC236}">
                <a16:creationId xmlns:a16="http://schemas.microsoft.com/office/drawing/2014/main" id="{C146A9E1-3B08-6448-9751-A4E0904740D2}"/>
              </a:ext>
            </a:extLst>
          </p:cNvPr>
          <p:cNvSpPr txBox="1"/>
          <p:nvPr/>
        </p:nvSpPr>
        <p:spPr>
          <a:xfrm>
            <a:off x="3293006" y="2503510"/>
            <a:ext cx="649995" cy="369332"/>
          </a:xfrm>
          <a:prstGeom prst="rect">
            <a:avLst/>
          </a:prstGeom>
          <a:noFill/>
        </p:spPr>
        <p:txBody>
          <a:bodyPr wrap="square" rtlCol="0">
            <a:spAutoFit/>
          </a:bodyPr>
          <a:lstStyle/>
          <a:p>
            <a:pPr algn="ctr"/>
            <a:r>
              <a:rPr kumimoji="1" lang="en-US" altLang="zh-CN" dirty="0">
                <a:solidFill>
                  <a:schemeClr val="bg1"/>
                </a:solidFill>
              </a:rPr>
              <a:t>35</a:t>
            </a:r>
            <a:endParaRPr kumimoji="1" lang="zh-CN" altLang="en-US" dirty="0">
              <a:solidFill>
                <a:schemeClr val="bg1"/>
              </a:solidFill>
            </a:endParaRPr>
          </a:p>
        </p:txBody>
      </p:sp>
      <p:sp>
        <p:nvSpPr>
          <p:cNvPr id="39" name="文本框 38">
            <a:extLst>
              <a:ext uri="{FF2B5EF4-FFF2-40B4-BE49-F238E27FC236}">
                <a16:creationId xmlns:a16="http://schemas.microsoft.com/office/drawing/2014/main" id="{291DD08F-CC9C-0844-A419-222C81529075}"/>
              </a:ext>
            </a:extLst>
          </p:cNvPr>
          <p:cNvSpPr txBox="1"/>
          <p:nvPr/>
        </p:nvSpPr>
        <p:spPr>
          <a:xfrm>
            <a:off x="3455506" y="3735292"/>
            <a:ext cx="649995" cy="369332"/>
          </a:xfrm>
          <a:prstGeom prst="rect">
            <a:avLst/>
          </a:prstGeom>
          <a:noFill/>
        </p:spPr>
        <p:txBody>
          <a:bodyPr wrap="square" rtlCol="0">
            <a:spAutoFit/>
          </a:bodyPr>
          <a:lstStyle/>
          <a:p>
            <a:pPr algn="ctr"/>
            <a:r>
              <a:rPr kumimoji="1" lang="en-US" altLang="zh-CN" dirty="0"/>
              <a:t>324</a:t>
            </a:r>
            <a:endParaRPr kumimoji="1" lang="zh-CN" altLang="en-US" dirty="0"/>
          </a:p>
        </p:txBody>
      </p:sp>
      <p:sp>
        <p:nvSpPr>
          <p:cNvPr id="40" name="文本框 39">
            <a:extLst>
              <a:ext uri="{FF2B5EF4-FFF2-40B4-BE49-F238E27FC236}">
                <a16:creationId xmlns:a16="http://schemas.microsoft.com/office/drawing/2014/main" id="{761D0375-C6C4-6545-8B64-AB0A7836E5AC}"/>
              </a:ext>
            </a:extLst>
          </p:cNvPr>
          <p:cNvSpPr txBox="1"/>
          <p:nvPr/>
        </p:nvSpPr>
        <p:spPr>
          <a:xfrm>
            <a:off x="2155590" y="3735292"/>
            <a:ext cx="649995" cy="369332"/>
          </a:xfrm>
          <a:prstGeom prst="rect">
            <a:avLst/>
          </a:prstGeom>
          <a:noFill/>
        </p:spPr>
        <p:txBody>
          <a:bodyPr wrap="square" rtlCol="0">
            <a:spAutoFit/>
          </a:bodyPr>
          <a:lstStyle/>
          <a:p>
            <a:pPr algn="ctr"/>
            <a:r>
              <a:rPr kumimoji="1" lang="en-US" altLang="zh-CN" dirty="0">
                <a:solidFill>
                  <a:schemeClr val="bg1"/>
                </a:solidFill>
              </a:rPr>
              <a:t>17</a:t>
            </a:r>
            <a:endParaRPr kumimoji="1" lang="zh-CN" altLang="en-US" dirty="0">
              <a:solidFill>
                <a:schemeClr val="bg1"/>
              </a:solidFill>
            </a:endParaRPr>
          </a:p>
        </p:txBody>
      </p:sp>
      <p:graphicFrame>
        <p:nvGraphicFramePr>
          <p:cNvPr id="45" name="表格 44">
            <a:extLst>
              <a:ext uri="{FF2B5EF4-FFF2-40B4-BE49-F238E27FC236}">
                <a16:creationId xmlns:a16="http://schemas.microsoft.com/office/drawing/2014/main" id="{88F7FA2F-423A-9449-A4FF-36B45CE17B16}"/>
              </a:ext>
            </a:extLst>
          </p:cNvPr>
          <p:cNvGraphicFramePr>
            <a:graphicFrameLocks noGrp="1"/>
          </p:cNvGraphicFramePr>
          <p:nvPr>
            <p:extLst>
              <p:ext uri="{D42A27DB-BD31-4B8C-83A1-F6EECF244321}">
                <p14:modId xmlns:p14="http://schemas.microsoft.com/office/powerpoint/2010/main" val="3886571428"/>
              </p:ext>
            </p:extLst>
          </p:nvPr>
        </p:nvGraphicFramePr>
        <p:xfrm>
          <a:off x="5567836" y="2688176"/>
          <a:ext cx="5885210" cy="1527392"/>
        </p:xfrm>
        <a:graphic>
          <a:graphicData uri="http://schemas.openxmlformats.org/drawingml/2006/table">
            <a:tbl>
              <a:tblPr firstRow="1" bandRow="1">
                <a:tableStyleId>{69012ECD-51FC-41F1-AA8D-1B2483CD663E}</a:tableStyleId>
              </a:tblPr>
              <a:tblGrid>
                <a:gridCol w="2163379">
                  <a:extLst>
                    <a:ext uri="{9D8B030D-6E8A-4147-A177-3AD203B41FA5}">
                      <a16:colId xmlns:a16="http://schemas.microsoft.com/office/drawing/2014/main" val="1164446866"/>
                    </a:ext>
                  </a:extLst>
                </a:gridCol>
                <a:gridCol w="1084543">
                  <a:extLst>
                    <a:ext uri="{9D8B030D-6E8A-4147-A177-3AD203B41FA5}">
                      <a16:colId xmlns:a16="http://schemas.microsoft.com/office/drawing/2014/main" val="3440836589"/>
                    </a:ext>
                  </a:extLst>
                </a:gridCol>
                <a:gridCol w="1377127">
                  <a:extLst>
                    <a:ext uri="{9D8B030D-6E8A-4147-A177-3AD203B41FA5}">
                      <a16:colId xmlns:a16="http://schemas.microsoft.com/office/drawing/2014/main" val="1173200138"/>
                    </a:ext>
                  </a:extLst>
                </a:gridCol>
                <a:gridCol w="1260161">
                  <a:extLst>
                    <a:ext uri="{9D8B030D-6E8A-4147-A177-3AD203B41FA5}">
                      <a16:colId xmlns:a16="http://schemas.microsoft.com/office/drawing/2014/main" val="1831907401"/>
                    </a:ext>
                  </a:extLst>
                </a:gridCol>
              </a:tblGrid>
              <a:tr h="381848">
                <a:tc>
                  <a:txBody>
                    <a:bodyPr/>
                    <a:lstStyle/>
                    <a:p>
                      <a:pPr algn="ctr" fontAlgn="ctr"/>
                      <a:r>
                        <a:rPr lang="en" sz="2000" u="none" strike="noStrike" dirty="0">
                          <a:effectLst/>
                        </a:rPr>
                        <a:t>classifier</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f1</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precision</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a:effectLst/>
                        </a:rPr>
                        <a:t>recall</a:t>
                      </a:r>
                      <a:endParaRPr lang="en" sz="2000" b="0" i="0" u="none" strike="noStrike">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1552414251"/>
                  </a:ext>
                </a:extLst>
              </a:tr>
              <a:tr h="381848">
                <a:tc>
                  <a:txBody>
                    <a:bodyPr/>
                    <a:lstStyle/>
                    <a:p>
                      <a:pPr algn="ctr" fontAlgn="ctr"/>
                      <a:r>
                        <a:rPr lang="en-US" altLang="zh-CN" sz="2000" b="0" i="0" u="none" strike="noStrike" dirty="0">
                          <a:solidFill>
                            <a:srgbClr val="000000"/>
                          </a:solidFill>
                          <a:effectLst/>
                          <a:latin typeface="Times New Roman" panose="02020603050405020304" pitchFamily="18" charset="0"/>
                          <a:ea typeface="等线" panose="02010600030101010101" pitchFamily="2" charset="-122"/>
                        </a:rPr>
                        <a:t>C3-Art</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0.94</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0.94</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0.95</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3918094984"/>
                  </a:ext>
                </a:extLst>
              </a:tr>
              <a:tr h="381848">
                <a:tc>
                  <a:txBody>
                    <a:bodyPr/>
                    <a:lstStyle/>
                    <a:p>
                      <a:pPr algn="ctr" fontAlgn="ctr"/>
                      <a:r>
                        <a:rPr lang="en-US" altLang="zh-CN" sz="2000" u="none" strike="noStrike" dirty="0">
                          <a:effectLst/>
                        </a:rPr>
                        <a:t>C4-Literature</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0.93</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0.90</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0.95</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418281985"/>
                  </a:ext>
                </a:extLst>
              </a:tr>
              <a:tr h="381848">
                <a:tc>
                  <a:txBody>
                    <a:bodyPr/>
                    <a:lstStyle/>
                    <a:p>
                      <a:pPr algn="ctr" fontAlgn="ctr"/>
                      <a:r>
                        <a:rPr lang="en-US" altLang="zh-CN" sz="2000" u="none" strike="noStrike" dirty="0">
                          <a:effectLst/>
                        </a:rPr>
                        <a:t>weighted</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b="0" i="0" u="none" strike="noStrike" dirty="0">
                          <a:solidFill>
                            <a:srgbClr val="000000"/>
                          </a:solidFill>
                          <a:effectLst/>
                          <a:latin typeface="Times New Roman" panose="02020603050405020304" pitchFamily="18" charset="0"/>
                          <a:ea typeface="等线" panose="02010600030101010101" pitchFamily="2" charset="-122"/>
                        </a:rPr>
                        <a:t>0.94</a:t>
                      </a:r>
                    </a:p>
                  </a:txBody>
                  <a:tcPr marL="15884" marR="15884" marT="15884" marB="0" anchor="ctr"/>
                </a:tc>
                <a:tc>
                  <a:txBody>
                    <a:bodyPr/>
                    <a:lstStyle/>
                    <a:p>
                      <a:pPr algn="ctr" fontAlgn="ctr"/>
                      <a:r>
                        <a:rPr lang="en-US" altLang="zh-CN" sz="2000" u="none" strike="noStrike" dirty="0">
                          <a:effectLst/>
                        </a:rPr>
                        <a:t>0.93</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0.95</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2031359912"/>
                  </a:ext>
                </a:extLst>
              </a:tr>
            </a:tbl>
          </a:graphicData>
        </a:graphic>
      </p:graphicFrame>
      <p:sp>
        <p:nvSpPr>
          <p:cNvPr id="23" name="矩形 22">
            <a:extLst>
              <a:ext uri="{FF2B5EF4-FFF2-40B4-BE49-F238E27FC236}">
                <a16:creationId xmlns:a16="http://schemas.microsoft.com/office/drawing/2014/main" id="{B2A99EBA-1ACE-3845-BEFA-4F74562551C7}"/>
              </a:ext>
            </a:extLst>
          </p:cNvPr>
          <p:cNvSpPr/>
          <p:nvPr/>
        </p:nvSpPr>
        <p:spPr>
          <a:xfrm>
            <a:off x="686630" y="998057"/>
            <a:ext cx="5096332" cy="677108"/>
          </a:xfrm>
          <a:prstGeom prst="rect">
            <a:avLst/>
          </a:prstGeom>
        </p:spPr>
        <p:txBody>
          <a:bodyPr wrap="square">
            <a:spAutoFit/>
          </a:bodyPr>
          <a:lstStyle/>
          <a:p>
            <a:pPr lvl="1">
              <a:defRPr/>
            </a:pPr>
            <a:r>
              <a:rPr lang="en-US" altLang="zh-CN" b="1" dirty="0"/>
              <a:t>Evaluation</a:t>
            </a:r>
            <a:r>
              <a:rPr lang="zh-CN" altLang="en-US" b="1" dirty="0"/>
              <a:t> </a:t>
            </a:r>
            <a:r>
              <a:rPr lang="en-US" altLang="zh-CN" b="1" dirty="0"/>
              <a:t>o</a:t>
            </a:r>
            <a:r>
              <a:rPr lang="en" altLang="zh-CN" b="1" dirty="0"/>
              <a:t>f</a:t>
            </a:r>
            <a:r>
              <a:rPr lang="zh-CN" altLang="en-US" b="1" dirty="0"/>
              <a:t> </a:t>
            </a:r>
            <a:r>
              <a:rPr kumimoji="1" lang="en-US" altLang="zh-CN" b="1" dirty="0"/>
              <a:t>Random</a:t>
            </a:r>
            <a:r>
              <a:rPr kumimoji="1" lang="zh-CN" altLang="en-US" b="1" dirty="0"/>
              <a:t> </a:t>
            </a:r>
            <a:r>
              <a:rPr kumimoji="1" lang="en-US" altLang="zh-CN" b="1" dirty="0"/>
              <a:t>Forest</a:t>
            </a:r>
            <a:endParaRPr lang="en-US" altLang="zh-CN" sz="1800" dirty="0">
              <a:solidFill>
                <a:prstClr val="black"/>
              </a:solidFill>
              <a:latin typeface="等线" panose="020F0502020204030204"/>
              <a:ea typeface="等线" panose="02010600030101010101" pitchFamily="2" charset="-122"/>
            </a:endParaRPr>
          </a:p>
          <a:p>
            <a:pPr lvl="1">
              <a:defRPr/>
            </a:pPr>
            <a:endParaRPr lang="en-US" altLang="zh-CN" b="1" dirty="0">
              <a:solidFill>
                <a:prstClr val="black"/>
              </a:solidFill>
              <a:latin typeface="等线" panose="020F0502020204030204"/>
              <a:ea typeface="等线" panose="02010600030101010101" pitchFamily="2" charset="-122"/>
            </a:endParaRPr>
          </a:p>
        </p:txBody>
      </p:sp>
    </p:spTree>
    <p:extLst>
      <p:ext uri="{BB962C8B-B14F-4D97-AF65-F5344CB8AC3E}">
        <p14:creationId xmlns:p14="http://schemas.microsoft.com/office/powerpoint/2010/main" val="549127460"/>
      </p:ext>
    </p:extLst>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21103" y="2847434"/>
            <a:ext cx="12213103" cy="1296345"/>
            <a:chOff x="-21102" y="2847433"/>
            <a:chExt cx="13238448" cy="1296345"/>
          </a:xfrm>
        </p:grpSpPr>
        <p:sp>
          <p:nvSpPr>
            <p:cNvPr id="51" name="矩形 50"/>
            <p:cNvSpPr/>
            <p:nvPr/>
          </p:nvSpPr>
          <p:spPr>
            <a:xfrm flipH="1">
              <a:off x="1025346" y="2872348"/>
              <a:ext cx="12192000" cy="1252063"/>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0800000" flipV="1">
              <a:off x="464451" y="2847433"/>
              <a:ext cx="1273995" cy="1291039"/>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r>
                <a:rPr lang="en-US" altLang="zh-CN" sz="6000" dirty="0"/>
                <a:t>5</a:t>
              </a:r>
              <a:endParaRPr lang="zh-CN" altLang="en-US" sz="6000" dirty="0"/>
            </a:p>
          </p:txBody>
        </p:sp>
        <p:grpSp>
          <p:nvGrpSpPr>
            <p:cNvPr id="3" name="组 2"/>
            <p:cNvGrpSpPr/>
            <p:nvPr/>
          </p:nvGrpSpPr>
          <p:grpSpPr>
            <a:xfrm>
              <a:off x="-21102" y="2858492"/>
              <a:ext cx="242777" cy="1285286"/>
              <a:chOff x="-21102" y="2858492"/>
              <a:chExt cx="242777" cy="1285286"/>
            </a:xfrm>
          </p:grpSpPr>
          <p:sp>
            <p:nvSpPr>
              <p:cNvPr id="46" name="圆角矩形 45"/>
              <p:cNvSpPr/>
              <p:nvPr/>
            </p:nvSpPr>
            <p:spPr>
              <a:xfrm rot="16200000" flipV="1">
                <a:off x="-13338" y="3643334"/>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rot="16200000" flipV="1">
                <a:off x="-13338" y="3908764"/>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rot="16200000" flipV="1">
                <a:off x="-13338" y="3122170"/>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rot="16200000" flipV="1">
                <a:off x="-13338" y="3387600"/>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16200000" flipV="1">
                <a:off x="-13338" y="2850728"/>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8" name="组 27"/>
          <p:cNvGrpSpPr/>
          <p:nvPr/>
        </p:nvGrpSpPr>
        <p:grpSpPr>
          <a:xfrm>
            <a:off x="11454106" y="252857"/>
            <a:ext cx="737892" cy="484288"/>
            <a:chOff x="11454105" y="252856"/>
            <a:chExt cx="737892" cy="484288"/>
          </a:xfrm>
        </p:grpSpPr>
        <p:grpSp>
          <p:nvGrpSpPr>
            <p:cNvPr id="30" name="组 29"/>
            <p:cNvGrpSpPr/>
            <p:nvPr/>
          </p:nvGrpSpPr>
          <p:grpSpPr>
            <a:xfrm>
              <a:off x="12039604" y="252856"/>
              <a:ext cx="152393" cy="484287"/>
              <a:chOff x="12039604" y="252856"/>
              <a:chExt cx="152393" cy="484287"/>
            </a:xfrm>
          </p:grpSpPr>
          <p:sp>
            <p:nvSpPr>
              <p:cNvPr id="34" name="圆角矩形 3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99"/>
            <p:cNvGrpSpPr/>
            <p:nvPr/>
          </p:nvGrpSpPr>
          <p:grpSpPr>
            <a:xfrm>
              <a:off x="11454105" y="252857"/>
              <a:ext cx="491115" cy="484287"/>
              <a:chOff x="1528923" y="220268"/>
              <a:chExt cx="1284096" cy="1266241"/>
            </a:xfrm>
          </p:grpSpPr>
          <p:sp>
            <p:nvSpPr>
              <p:cNvPr id="32" name="圆角矩形 3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5" name="文本框 24">
            <a:extLst>
              <a:ext uri="{FF2B5EF4-FFF2-40B4-BE49-F238E27FC236}">
                <a16:creationId xmlns:a16="http://schemas.microsoft.com/office/drawing/2014/main" id="{38E1A202-EF1C-A44B-B00E-33E6E6BC2C86}"/>
              </a:ext>
            </a:extLst>
          </p:cNvPr>
          <p:cNvSpPr txBox="1"/>
          <p:nvPr/>
        </p:nvSpPr>
        <p:spPr>
          <a:xfrm>
            <a:off x="7595186" y="3093491"/>
            <a:ext cx="4209803" cy="830995"/>
          </a:xfrm>
          <a:prstGeom prst="rect">
            <a:avLst/>
          </a:prstGeom>
          <a:noFill/>
        </p:spPr>
        <p:txBody>
          <a:bodyPr wrap="none" lIns="91438" tIns="45719" rIns="91438" bIns="45719" rtlCol="0">
            <a:spAutoFit/>
          </a:bodyPr>
          <a:lstStyle/>
          <a:p>
            <a:r>
              <a:rPr lang="en-US" altLang="zh-CN" sz="4800" spc="600" dirty="0">
                <a:solidFill>
                  <a:schemeClr val="bg1"/>
                </a:solidFill>
                <a:latin typeface="微软雅黑" panose="020B0503020204020204" pitchFamily="34" charset="-122"/>
              </a:rPr>
              <a:t>Conclusion</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8364627-DA8E-D345-829F-861E21471F4C}"/>
              </a:ext>
            </a:extLst>
          </p:cNvPr>
          <p:cNvSpPr txBox="1"/>
          <p:nvPr/>
        </p:nvSpPr>
        <p:spPr>
          <a:xfrm>
            <a:off x="2351902" y="2767280"/>
            <a:ext cx="7488195" cy="1323439"/>
          </a:xfrm>
          <a:prstGeom prst="rect">
            <a:avLst/>
          </a:prstGeom>
          <a:noFill/>
        </p:spPr>
        <p:txBody>
          <a:bodyPr wrap="square" rtlCol="0">
            <a:spAutoFit/>
          </a:bodyPr>
          <a:lstStyle/>
          <a:p>
            <a:pPr algn="just"/>
            <a:r>
              <a:rPr lang="en-US" altLang="zh-CN" sz="2000" b="1" dirty="0">
                <a:solidFill>
                  <a:prstClr val="black"/>
                </a:solidFill>
                <a:latin typeface="Times New Roman" panose="02020603050405020304" pitchFamily="18" charset="0"/>
                <a:cs typeface="Times New Roman" panose="02020603050405020304" pitchFamily="18" charset="0"/>
              </a:rPr>
              <a:t>Different</a:t>
            </a:r>
            <a:r>
              <a:rPr lang="zh-CN" altLang="en-US" sz="2000" b="1" dirty="0">
                <a:solidFill>
                  <a:prstClr val="black"/>
                </a:solidFill>
                <a:latin typeface="Times New Roman" panose="02020603050405020304" pitchFamily="18" charset="0"/>
                <a:cs typeface="Times New Roman" panose="02020603050405020304" pitchFamily="18" charset="0"/>
              </a:rPr>
              <a:t> </a:t>
            </a:r>
            <a:r>
              <a:rPr lang="en" altLang="zh-CN" sz="2000" b="1" dirty="0">
                <a:solidFill>
                  <a:prstClr val="black"/>
                </a:solidFill>
                <a:latin typeface="Times New Roman" panose="02020603050405020304" pitchFamily="18" charset="0"/>
                <a:cs typeface="Times New Roman" panose="02020603050405020304" pitchFamily="18" charset="0"/>
              </a:rPr>
              <a:t>algorithms adapt to different mission scenes and data</a:t>
            </a:r>
            <a:r>
              <a:rPr lang="en-US" altLang="zh-CN" sz="2000" b="1" dirty="0">
                <a:solidFill>
                  <a:prstClr val="black"/>
                </a:solidFill>
                <a:latin typeface="Times New Roman" panose="02020603050405020304" pitchFamily="18" charset="0"/>
                <a:cs typeface="Times New Roman" panose="02020603050405020304" pitchFamily="18" charset="0"/>
              </a:rPr>
              <a:t>,</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we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can</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use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effective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 altLang="zh-CN" sz="2000" b="1" dirty="0">
                <a:solidFill>
                  <a:prstClr val="black"/>
                </a:solidFill>
                <a:latin typeface="Times New Roman" panose="02020603050405020304" pitchFamily="18" charset="0"/>
                <a:cs typeface="Times New Roman" panose="02020603050405020304" pitchFamily="18" charset="0"/>
              </a:rPr>
              <a:t>evaluation criteria</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like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AUC</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to</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compare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them</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and</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use</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grid-search</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parameter</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with</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10-fold</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to</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t</a:t>
            </a:r>
            <a:r>
              <a:rPr lang="en" altLang="zh-CN" sz="2000" b="1" dirty="0">
                <a:solidFill>
                  <a:prstClr val="black"/>
                </a:solidFill>
                <a:latin typeface="Times New Roman" panose="02020603050405020304" pitchFamily="18" charset="0"/>
                <a:cs typeface="Times New Roman" panose="02020603050405020304" pitchFamily="18" charset="0"/>
              </a:rPr>
              <a:t>un</a:t>
            </a:r>
            <a:r>
              <a:rPr lang="en-US" altLang="zh-CN" sz="2000" b="1" dirty="0">
                <a:solidFill>
                  <a:prstClr val="black"/>
                </a:solidFill>
                <a:latin typeface="Times New Roman" panose="02020603050405020304" pitchFamily="18" charset="0"/>
                <a:cs typeface="Times New Roman" panose="02020603050405020304" pitchFamily="18" charset="0"/>
              </a:rPr>
              <a:t>e</a:t>
            </a:r>
            <a:r>
              <a:rPr lang="en" altLang="zh-CN" sz="2000" b="1" dirty="0">
                <a:solidFill>
                  <a:prstClr val="black"/>
                </a:solidFill>
                <a:latin typeface="Times New Roman" panose="02020603050405020304" pitchFamily="18" charset="0"/>
                <a:cs typeface="Times New Roman" panose="02020603050405020304" pitchFamily="18" charset="0"/>
              </a:rPr>
              <a:t> parameter </a:t>
            </a:r>
            <a:r>
              <a:rPr lang="en-US" altLang="zh-CN" sz="2000" b="1" dirty="0">
                <a:solidFill>
                  <a:prstClr val="black"/>
                </a:solidFill>
                <a:latin typeface="Times New Roman" panose="02020603050405020304" pitchFamily="18" charset="0"/>
                <a:cs typeface="Times New Roman" panose="02020603050405020304" pitchFamily="18" charset="0"/>
              </a:rPr>
              <a:t>and</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get</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a</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good</a:t>
            </a: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model</a:t>
            </a:r>
            <a:endParaRPr lang="en-US" altLang="zh-CN" sz="2000" dirty="0">
              <a:solidFill>
                <a:prstClr val="black"/>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779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3711620" y="2246378"/>
            <a:ext cx="3982176" cy="1446548"/>
          </a:xfrm>
          <a:prstGeom prst="rect">
            <a:avLst/>
          </a:prstGeom>
          <a:noFill/>
        </p:spPr>
        <p:txBody>
          <a:bodyPr wrap="none" lIns="91438" tIns="45719" rIns="91438" bIns="45719" rtlCol="0">
            <a:spAutoFit/>
          </a:bodyPr>
          <a:lstStyle/>
          <a:p>
            <a:r>
              <a:rPr lang="en-US" altLang="zh-CN" sz="8800" dirty="0">
                <a:ln w="0"/>
                <a:solidFill>
                  <a:schemeClr val="tx2"/>
                </a:solidFill>
                <a:latin typeface="微软雅黑" panose="020B0503020204020204" pitchFamily="34" charset="-122"/>
                <a:ea typeface="微软雅黑" panose="020B0503020204020204" pitchFamily="34" charset="-122"/>
              </a:rPr>
              <a:t>Thanks</a:t>
            </a:r>
            <a:endParaRPr lang="zh-CN" altLang="en-US" sz="8800" dirty="0">
              <a:ln w="0"/>
              <a:solidFill>
                <a:schemeClr val="tx2"/>
              </a:solidFill>
              <a:latin typeface="微软雅黑" panose="020B0503020204020204" pitchFamily="34" charset="-122"/>
              <a:ea typeface="微软雅黑" panose="020B0503020204020204" pitchFamily="34" charset="-122"/>
            </a:endParaRPr>
          </a:p>
        </p:txBody>
      </p:sp>
      <p:cxnSp>
        <p:nvCxnSpPr>
          <p:cNvPr id="54" name="直接连接符 53"/>
          <p:cNvCxnSpPr/>
          <p:nvPr/>
        </p:nvCxnSpPr>
        <p:spPr>
          <a:xfrm flipV="1">
            <a:off x="4230668" y="3853601"/>
            <a:ext cx="3660629" cy="4320"/>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grpSp>
        <p:nvGrpSpPr>
          <p:cNvPr id="44" name="组 43"/>
          <p:cNvGrpSpPr/>
          <p:nvPr/>
        </p:nvGrpSpPr>
        <p:grpSpPr>
          <a:xfrm>
            <a:off x="11454106" y="252857"/>
            <a:ext cx="737892" cy="484288"/>
            <a:chOff x="11454105" y="252856"/>
            <a:chExt cx="737892" cy="484288"/>
          </a:xfrm>
        </p:grpSpPr>
        <p:grpSp>
          <p:nvGrpSpPr>
            <p:cNvPr id="63" name="组 62"/>
            <p:cNvGrpSpPr/>
            <p:nvPr/>
          </p:nvGrpSpPr>
          <p:grpSpPr>
            <a:xfrm>
              <a:off x="12039604" y="252856"/>
              <a:ext cx="152393" cy="484287"/>
              <a:chOff x="12039604" y="252856"/>
              <a:chExt cx="152393" cy="484287"/>
            </a:xfrm>
          </p:grpSpPr>
          <p:sp>
            <p:nvSpPr>
              <p:cNvPr id="67" name="圆角矩形 66"/>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4" name="组合 99"/>
            <p:cNvGrpSpPr/>
            <p:nvPr/>
          </p:nvGrpSpPr>
          <p:grpSpPr>
            <a:xfrm>
              <a:off x="11454105" y="252857"/>
              <a:ext cx="491115" cy="484287"/>
              <a:chOff x="1528923" y="220268"/>
              <a:chExt cx="1284096" cy="1266241"/>
            </a:xfrm>
          </p:grpSpPr>
          <p:sp>
            <p:nvSpPr>
              <p:cNvPr id="65" name="圆角矩形 64"/>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72" name="矩形 71"/>
          <p:cNvSpPr/>
          <p:nvPr/>
        </p:nvSpPr>
        <p:spPr>
          <a:xfrm>
            <a:off x="-8551" y="5623749"/>
            <a:ext cx="12192000" cy="1234251"/>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grpSp>
        <p:nvGrpSpPr>
          <p:cNvPr id="73" name="组合 60"/>
          <p:cNvGrpSpPr/>
          <p:nvPr/>
        </p:nvGrpSpPr>
        <p:grpSpPr>
          <a:xfrm rot="16200000">
            <a:off x="11436485" y="6057840"/>
            <a:ext cx="1271471" cy="363349"/>
            <a:chOff x="6507038" y="462977"/>
            <a:chExt cx="2430800" cy="471379"/>
          </a:xfrm>
        </p:grpSpPr>
        <p:grpSp>
          <p:nvGrpSpPr>
            <p:cNvPr id="74" name="组合 61"/>
            <p:cNvGrpSpPr/>
            <p:nvPr/>
          </p:nvGrpSpPr>
          <p:grpSpPr>
            <a:xfrm flipV="1">
              <a:off x="6507038" y="462977"/>
              <a:ext cx="1917435" cy="471379"/>
              <a:chOff x="810775" y="1533962"/>
              <a:chExt cx="7782374" cy="1913206"/>
            </a:xfrm>
          </p:grpSpPr>
          <p:sp>
            <p:nvSpPr>
              <p:cNvPr id="76" name="圆角矩形 75"/>
              <p:cNvSpPr/>
              <p:nvPr/>
            </p:nvSpPr>
            <p:spPr>
              <a:xfrm>
                <a:off x="2848247"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圆角矩形 76"/>
              <p:cNvSpPr/>
              <p:nvPr/>
            </p:nvSpPr>
            <p:spPr>
              <a:xfrm>
                <a:off x="810775"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圆角矩形 77"/>
              <p:cNvSpPr/>
              <p:nvPr/>
            </p:nvSpPr>
            <p:spPr>
              <a:xfrm>
                <a:off x="6848755" y="1533962"/>
                <a:ext cx="1744394" cy="1913206"/>
              </a:xfrm>
              <a:prstGeom prst="roundRect">
                <a:avLst>
                  <a:gd name="adj" fmla="val 5039"/>
                </a:avLst>
              </a:prstGeom>
              <a:solidFill>
                <a:schemeClr val="accent5">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圆角矩形 78"/>
              <p:cNvSpPr/>
              <p:nvPr/>
            </p:nvSpPr>
            <p:spPr>
              <a:xfrm>
                <a:off x="4811283" y="1533962"/>
                <a:ext cx="1744394" cy="1913206"/>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圆角矩形 74"/>
            <p:cNvSpPr/>
            <p:nvPr/>
          </p:nvSpPr>
          <p:spPr>
            <a:xfrm flipV="1">
              <a:off x="8508051" y="462977"/>
              <a:ext cx="429787" cy="471379"/>
            </a:xfrm>
            <a:prstGeom prst="roundRect">
              <a:avLst>
                <a:gd name="adj" fmla="val 5039"/>
              </a:avLst>
            </a:prstGeom>
            <a:solidFill>
              <a:schemeClr val="accent5">
                <a:lumMod val="7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圆角矩形 80"/>
          <p:cNvSpPr/>
          <p:nvPr/>
        </p:nvSpPr>
        <p:spPr>
          <a:xfrm rot="16200000" flipV="1">
            <a:off x="10447003" y="5586366"/>
            <a:ext cx="1282079" cy="130015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82" name="Freeform 96"/>
          <p:cNvSpPr/>
          <p:nvPr/>
        </p:nvSpPr>
        <p:spPr bwMode="auto">
          <a:xfrm>
            <a:off x="10716633" y="5878142"/>
            <a:ext cx="742823" cy="716604"/>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36" tIns="45718" rIns="91436" bIns="45718" numCol="1" anchor="t" anchorCtr="0" compatLnSpc="1"/>
          <a:lstStyle/>
          <a:p>
            <a:endParaRPr lang="zh-CN" altLang="en-US">
              <a:solidFill>
                <a:srgbClr val="AD1C21"/>
              </a:solidFill>
            </a:endParaRPr>
          </a:p>
        </p:txBody>
      </p:sp>
      <p:grpSp>
        <p:nvGrpSpPr>
          <p:cNvPr id="84" name="组合 48"/>
          <p:cNvGrpSpPr/>
          <p:nvPr/>
        </p:nvGrpSpPr>
        <p:grpSpPr>
          <a:xfrm>
            <a:off x="5183531" y="2160559"/>
            <a:ext cx="484560" cy="382547"/>
            <a:chOff x="4625150" y="6808104"/>
            <a:chExt cx="540316" cy="426565"/>
          </a:xfrm>
          <a:solidFill>
            <a:srgbClr val="4C98CF"/>
          </a:solidFill>
        </p:grpSpPr>
        <p:sp>
          <p:nvSpPr>
            <p:cNvPr id="85" name="Freeform 127"/>
            <p:cNvSpPr/>
            <p:nvPr/>
          </p:nvSpPr>
          <p:spPr bwMode="auto">
            <a:xfrm>
              <a:off x="4625150" y="6808104"/>
              <a:ext cx="540316" cy="352040"/>
            </a:xfrm>
            <a:custGeom>
              <a:avLst/>
              <a:gdLst>
                <a:gd name="T0" fmla="*/ 34 w 233"/>
                <a:gd name="T1" fmla="*/ 77 h 152"/>
                <a:gd name="T2" fmla="*/ 117 w 233"/>
                <a:gd name="T3" fmla="*/ 126 h 152"/>
                <a:gd name="T4" fmla="*/ 214 w 233"/>
                <a:gd name="T5" fmla="*/ 67 h 152"/>
                <a:gd name="T6" fmla="*/ 214 w 233"/>
                <a:gd name="T7" fmla="*/ 67 h 152"/>
                <a:gd name="T8" fmla="*/ 233 w 233"/>
                <a:gd name="T9" fmla="*/ 56 h 152"/>
                <a:gd name="T10" fmla="*/ 116 w 233"/>
                <a:gd name="T11" fmla="*/ 0 h 152"/>
                <a:gd name="T12" fmla="*/ 0 w 233"/>
                <a:gd name="T13" fmla="*/ 56 h 152"/>
                <a:gd name="T14" fmla="*/ 16 w 233"/>
                <a:gd name="T15" fmla="*/ 66 h 152"/>
                <a:gd name="T16" fmla="*/ 16 w 233"/>
                <a:gd name="T17" fmla="*/ 152 h 152"/>
                <a:gd name="T18" fmla="*/ 24 w 233"/>
                <a:gd name="T19" fmla="*/ 152 h 152"/>
                <a:gd name="T20" fmla="*/ 24 w 233"/>
                <a:gd name="T21" fmla="*/ 71 h 152"/>
                <a:gd name="T22" fmla="*/ 34 w 233"/>
                <a:gd name="T23" fmla="*/ 77 h 152"/>
                <a:gd name="T24" fmla="*/ 34 w 233"/>
                <a:gd name="T25" fmla="*/ 7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3" h="152">
                  <a:moveTo>
                    <a:pt x="34" y="77"/>
                  </a:moveTo>
                  <a:cubicBezTo>
                    <a:pt x="117" y="126"/>
                    <a:pt x="117" y="126"/>
                    <a:pt x="117" y="126"/>
                  </a:cubicBezTo>
                  <a:cubicBezTo>
                    <a:pt x="214" y="67"/>
                    <a:pt x="214" y="67"/>
                    <a:pt x="214" y="67"/>
                  </a:cubicBezTo>
                  <a:cubicBezTo>
                    <a:pt x="214" y="67"/>
                    <a:pt x="214" y="67"/>
                    <a:pt x="214" y="67"/>
                  </a:cubicBezTo>
                  <a:cubicBezTo>
                    <a:pt x="233" y="56"/>
                    <a:pt x="233" y="56"/>
                    <a:pt x="233" y="56"/>
                  </a:cubicBezTo>
                  <a:cubicBezTo>
                    <a:pt x="116" y="0"/>
                    <a:pt x="116" y="0"/>
                    <a:pt x="116" y="0"/>
                  </a:cubicBezTo>
                  <a:cubicBezTo>
                    <a:pt x="0" y="56"/>
                    <a:pt x="0" y="56"/>
                    <a:pt x="0" y="56"/>
                  </a:cubicBezTo>
                  <a:cubicBezTo>
                    <a:pt x="16" y="66"/>
                    <a:pt x="16" y="66"/>
                    <a:pt x="16" y="66"/>
                  </a:cubicBezTo>
                  <a:cubicBezTo>
                    <a:pt x="16" y="152"/>
                    <a:pt x="16" y="152"/>
                    <a:pt x="16" y="152"/>
                  </a:cubicBezTo>
                  <a:cubicBezTo>
                    <a:pt x="24" y="152"/>
                    <a:pt x="24" y="152"/>
                    <a:pt x="24" y="152"/>
                  </a:cubicBezTo>
                  <a:cubicBezTo>
                    <a:pt x="24" y="71"/>
                    <a:pt x="24" y="71"/>
                    <a:pt x="24" y="71"/>
                  </a:cubicBezTo>
                  <a:cubicBezTo>
                    <a:pt x="34" y="77"/>
                    <a:pt x="34" y="77"/>
                    <a:pt x="34" y="77"/>
                  </a:cubicBezTo>
                  <a:cubicBezTo>
                    <a:pt x="34" y="77"/>
                    <a:pt x="34" y="77"/>
                    <a:pt x="34" y="77"/>
                  </a:cubicBez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2">
                    <a:lumMod val="75000"/>
                  </a:schemeClr>
                </a:solidFill>
              </a:endParaRPr>
            </a:p>
          </p:txBody>
        </p:sp>
        <p:sp>
          <p:nvSpPr>
            <p:cNvPr id="86" name="Freeform 128"/>
            <p:cNvSpPr/>
            <p:nvPr/>
          </p:nvSpPr>
          <p:spPr bwMode="auto">
            <a:xfrm>
              <a:off x="4736940" y="7025799"/>
              <a:ext cx="314776" cy="208870"/>
            </a:xfrm>
            <a:custGeom>
              <a:avLst/>
              <a:gdLst>
                <a:gd name="T0" fmla="*/ 305 w 321"/>
                <a:gd name="T1" fmla="*/ 12 h 213"/>
                <a:gd name="T2" fmla="*/ 163 w 321"/>
                <a:gd name="T3" fmla="*/ 97 h 213"/>
                <a:gd name="T4" fmla="*/ 21 w 321"/>
                <a:gd name="T5" fmla="*/ 12 h 213"/>
                <a:gd name="T6" fmla="*/ 21 w 321"/>
                <a:gd name="T7" fmla="*/ 12 h 213"/>
                <a:gd name="T8" fmla="*/ 19 w 321"/>
                <a:gd name="T9" fmla="*/ 12 h 213"/>
                <a:gd name="T10" fmla="*/ 0 w 321"/>
                <a:gd name="T11" fmla="*/ 0 h 213"/>
                <a:gd name="T12" fmla="*/ 0 w 321"/>
                <a:gd name="T13" fmla="*/ 213 h 213"/>
                <a:gd name="T14" fmla="*/ 321 w 321"/>
                <a:gd name="T15" fmla="*/ 213 h 213"/>
                <a:gd name="T16" fmla="*/ 321 w 321"/>
                <a:gd name="T17" fmla="*/ 3 h 213"/>
                <a:gd name="T18" fmla="*/ 305 w 321"/>
                <a:gd name="T19" fmla="*/ 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 h="213">
                  <a:moveTo>
                    <a:pt x="305" y="12"/>
                  </a:moveTo>
                  <a:lnTo>
                    <a:pt x="163" y="97"/>
                  </a:lnTo>
                  <a:lnTo>
                    <a:pt x="21" y="12"/>
                  </a:lnTo>
                  <a:lnTo>
                    <a:pt x="21" y="12"/>
                  </a:lnTo>
                  <a:lnTo>
                    <a:pt x="19" y="12"/>
                  </a:lnTo>
                  <a:lnTo>
                    <a:pt x="0" y="0"/>
                  </a:lnTo>
                  <a:lnTo>
                    <a:pt x="0" y="213"/>
                  </a:lnTo>
                  <a:lnTo>
                    <a:pt x="321" y="213"/>
                  </a:lnTo>
                  <a:lnTo>
                    <a:pt x="321" y="3"/>
                  </a:lnTo>
                  <a:lnTo>
                    <a:pt x="305" y="12"/>
                  </a:ln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AD1C21"/>
                </a:solidFill>
              </a:endParaRPr>
            </a:p>
          </p:txBody>
        </p:sp>
      </p:gr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21102" y="2847434"/>
            <a:ext cx="12213103" cy="1296345"/>
            <a:chOff x="-21102" y="2847433"/>
            <a:chExt cx="12213102" cy="1296345"/>
          </a:xfrm>
        </p:grpSpPr>
        <p:sp>
          <p:nvSpPr>
            <p:cNvPr id="51" name="矩形 50"/>
            <p:cNvSpPr/>
            <p:nvPr/>
          </p:nvSpPr>
          <p:spPr>
            <a:xfrm flipH="1">
              <a:off x="0" y="2872348"/>
              <a:ext cx="12192000" cy="1252063"/>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0800000" flipV="1">
              <a:off x="464451" y="2847433"/>
              <a:ext cx="1273995" cy="1291039"/>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r>
                <a:rPr lang="en-US" altLang="zh-CN" sz="6000" dirty="0"/>
                <a:t>1</a:t>
              </a:r>
              <a:endParaRPr lang="zh-CN" altLang="en-US" sz="6000" dirty="0"/>
            </a:p>
          </p:txBody>
        </p:sp>
        <p:sp>
          <p:nvSpPr>
            <p:cNvPr id="42" name="文本框 41"/>
            <p:cNvSpPr txBox="1"/>
            <p:nvPr/>
          </p:nvSpPr>
          <p:spPr>
            <a:xfrm>
              <a:off x="7309864" y="3093490"/>
              <a:ext cx="3840406" cy="830995"/>
            </a:xfrm>
            <a:prstGeom prst="rect">
              <a:avLst/>
            </a:prstGeom>
            <a:noFill/>
          </p:spPr>
          <p:txBody>
            <a:bodyPr wrap="none" lIns="91438" tIns="45719" rIns="91438" bIns="45719" rtlCol="0">
              <a:spAutoFit/>
            </a:bodyPr>
            <a:lstStyle/>
            <a:p>
              <a:r>
                <a:rPr lang="en-US" altLang="zh-CN" sz="4800" dirty="0">
                  <a:solidFill>
                    <a:schemeClr val="bg1"/>
                  </a:solidFill>
                  <a:latin typeface="微软雅黑" panose="020B0503020204020204" pitchFamily="34" charset="-122"/>
                  <a:ea typeface="微软雅黑" panose="020B0503020204020204" pitchFamily="34" charset="-122"/>
                </a:rPr>
                <a:t>Introduction</a:t>
              </a:r>
              <a:endParaRPr lang="zh-CN" altLang="en-US" sz="4800" dirty="0">
                <a:solidFill>
                  <a:schemeClr val="bg1"/>
                </a:solidFill>
                <a:latin typeface="微软雅黑" panose="020B0503020204020204" pitchFamily="34" charset="-122"/>
                <a:ea typeface="微软雅黑" panose="020B0503020204020204" pitchFamily="34" charset="-122"/>
              </a:endParaRPr>
            </a:p>
          </p:txBody>
        </p:sp>
        <p:grpSp>
          <p:nvGrpSpPr>
            <p:cNvPr id="3" name="组 2"/>
            <p:cNvGrpSpPr/>
            <p:nvPr/>
          </p:nvGrpSpPr>
          <p:grpSpPr>
            <a:xfrm>
              <a:off x="-21102" y="2858492"/>
              <a:ext cx="242777" cy="1285286"/>
              <a:chOff x="-21102" y="2858492"/>
              <a:chExt cx="242777" cy="1285286"/>
            </a:xfrm>
          </p:grpSpPr>
          <p:sp>
            <p:nvSpPr>
              <p:cNvPr id="46" name="圆角矩形 45"/>
              <p:cNvSpPr/>
              <p:nvPr/>
            </p:nvSpPr>
            <p:spPr>
              <a:xfrm rot="16200000" flipV="1">
                <a:off x="-13338" y="3643334"/>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rot="16200000" flipV="1">
                <a:off x="-13338" y="3908764"/>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rot="16200000" flipV="1">
                <a:off x="-13338" y="3122170"/>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rot="16200000" flipV="1">
                <a:off x="-13338" y="3387600"/>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16200000" flipV="1">
                <a:off x="-13338" y="2850728"/>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8" name="组 27"/>
          <p:cNvGrpSpPr/>
          <p:nvPr/>
        </p:nvGrpSpPr>
        <p:grpSpPr>
          <a:xfrm>
            <a:off x="11454106" y="252857"/>
            <a:ext cx="737892" cy="484288"/>
            <a:chOff x="11454105" y="252856"/>
            <a:chExt cx="737892" cy="484288"/>
          </a:xfrm>
        </p:grpSpPr>
        <p:grpSp>
          <p:nvGrpSpPr>
            <p:cNvPr id="30" name="组 29"/>
            <p:cNvGrpSpPr/>
            <p:nvPr/>
          </p:nvGrpSpPr>
          <p:grpSpPr>
            <a:xfrm>
              <a:off x="12039604" y="252856"/>
              <a:ext cx="152393" cy="484287"/>
              <a:chOff x="12039604" y="252856"/>
              <a:chExt cx="152393" cy="484287"/>
            </a:xfrm>
          </p:grpSpPr>
          <p:sp>
            <p:nvSpPr>
              <p:cNvPr id="34" name="圆角矩形 3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99"/>
            <p:cNvGrpSpPr/>
            <p:nvPr/>
          </p:nvGrpSpPr>
          <p:grpSpPr>
            <a:xfrm>
              <a:off x="11454105" y="252857"/>
              <a:ext cx="491115" cy="484287"/>
              <a:chOff x="1528923" y="220268"/>
              <a:chExt cx="1284096" cy="1266241"/>
            </a:xfrm>
          </p:grpSpPr>
          <p:sp>
            <p:nvSpPr>
              <p:cNvPr id="32" name="圆角矩形 3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文本框 374"/>
          <p:cNvSpPr txBox="1"/>
          <p:nvPr/>
        </p:nvSpPr>
        <p:spPr>
          <a:xfrm>
            <a:off x="620874" y="1617042"/>
            <a:ext cx="3990187" cy="524691"/>
          </a:xfrm>
          <a:prstGeom prst="rect">
            <a:avLst/>
          </a:prstGeom>
          <a:noFill/>
        </p:spPr>
        <p:txBody>
          <a:bodyPr wrap="none" lIns="91436" tIns="45718" rIns="91436" bIns="45718" rtlCol="0">
            <a:spAutoFit/>
          </a:bodyPr>
          <a:lstStyle/>
          <a:p>
            <a:pPr>
              <a:lnSpc>
                <a:spcPct val="130000"/>
              </a:lnSpc>
            </a:pPr>
            <a:r>
              <a:rPr lang="en-US" altLang="zh-CN" sz="2400" dirty="0">
                <a:solidFill>
                  <a:schemeClr val="tx2"/>
                </a:solidFill>
                <a:latin typeface="微软雅黑" panose="020B0503020204020204" pitchFamily="34" charset="-122"/>
              </a:rPr>
              <a:t>What is </a:t>
            </a:r>
            <a:r>
              <a:rPr kumimoji="1" lang="en-US" altLang="zh-CN" sz="2400" dirty="0"/>
              <a:t>Text Classification</a:t>
            </a:r>
            <a:endParaRPr lang="en-US" altLang="zh-CN" sz="2400" dirty="0">
              <a:solidFill>
                <a:schemeClr val="tx2"/>
              </a:solidFill>
              <a:latin typeface="微软雅黑" panose="020B0503020204020204" pitchFamily="34" charset="-122"/>
            </a:endParaRPr>
          </a:p>
        </p:txBody>
      </p:sp>
      <p:cxnSp>
        <p:nvCxnSpPr>
          <p:cNvPr id="376" name="直接连接符 375"/>
          <p:cNvCxnSpPr/>
          <p:nvPr/>
        </p:nvCxnSpPr>
        <p:spPr>
          <a:xfrm>
            <a:off x="620874" y="2111364"/>
            <a:ext cx="2905225" cy="1611"/>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382" name="矩形 381"/>
          <p:cNvSpPr/>
          <p:nvPr/>
        </p:nvSpPr>
        <p:spPr>
          <a:xfrm>
            <a:off x="620873" y="2317610"/>
            <a:ext cx="5026071" cy="3705177"/>
          </a:xfrm>
          <a:prstGeom prst="rect">
            <a:avLst/>
          </a:prstGeom>
        </p:spPr>
        <p:txBody>
          <a:bodyPr wrap="square" lIns="91436" tIns="45718" rIns="91436" bIns="45718">
            <a:spAutoFit/>
          </a:bodyPr>
          <a:lstStyle/>
          <a:p>
            <a:pPr>
              <a:lnSpc>
                <a:spcPct val="150000"/>
              </a:lnSpc>
            </a:pPr>
            <a:r>
              <a:rPr lang="en-US" altLang="zh-CN" sz="1800" dirty="0">
                <a:solidFill>
                  <a:schemeClr val="bg1">
                    <a:lumMod val="50000"/>
                  </a:schemeClr>
                </a:solidFill>
              </a:rPr>
              <a:t>Text classification is the process of assigning tags or categories to text according to its content. </a:t>
            </a:r>
          </a:p>
          <a:p>
            <a:pPr>
              <a:lnSpc>
                <a:spcPct val="150000"/>
              </a:lnSpc>
            </a:pPr>
            <a:r>
              <a:rPr lang="en-US" altLang="zh-CN" sz="1800" dirty="0">
                <a:solidFill>
                  <a:schemeClr val="bg1">
                    <a:lumMod val="50000"/>
                  </a:schemeClr>
                </a:solidFill>
              </a:rPr>
              <a:t>It’s one of the fundamental tasks in </a:t>
            </a:r>
            <a:r>
              <a:rPr lang="en-US" altLang="zh-CN" sz="1800" u="sng" dirty="0">
                <a:solidFill>
                  <a:schemeClr val="bg1">
                    <a:lumMod val="50000"/>
                  </a:schemeClr>
                </a:solidFill>
                <a:hlinkClick r:id="rId3">
                  <a:extLst>
                    <a:ext uri="{A12FA001-AC4F-418D-AE19-62706E023703}">
                      <ahyp:hlinkClr xmlns:ahyp="http://schemas.microsoft.com/office/drawing/2018/hyperlinkcolor" val="tx"/>
                    </a:ext>
                  </a:extLst>
                </a:hlinkClick>
              </a:rPr>
              <a:t>Natural Language Processing</a:t>
            </a:r>
            <a:r>
              <a:rPr lang="en-US" altLang="zh-CN" sz="1800" dirty="0">
                <a:solidFill>
                  <a:schemeClr val="bg1">
                    <a:lumMod val="50000"/>
                  </a:schemeClr>
                </a:solidFill>
              </a:rPr>
              <a:t> (NLP) with broad applications such as sentiment analysis, topic labeling, spam detection, and intent detection.</a:t>
            </a:r>
          </a:p>
          <a:p>
            <a:pPr>
              <a:lnSpc>
                <a:spcPct val="130000"/>
              </a:lnSpc>
            </a:pPr>
            <a:endParaRPr lang="en" altLang="zh-CN" sz="1600" dirty="0">
              <a:solidFill>
                <a:schemeClr val="bg2">
                  <a:lumMod val="50000"/>
                </a:schemeClr>
              </a:solidFill>
              <a:latin typeface="微软雅黑" panose="020B0503020204020204" pitchFamily="34" charset="-122"/>
            </a:endParaRPr>
          </a:p>
        </p:txBody>
      </p:sp>
      <p:sp>
        <p:nvSpPr>
          <p:cNvPr id="395" name="圆角矩形 394"/>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sp>
        <p:nvSpPr>
          <p:cNvPr id="397" name="矩形 396"/>
          <p:cNvSpPr/>
          <p:nvPr/>
        </p:nvSpPr>
        <p:spPr>
          <a:xfrm>
            <a:off x="2516032" y="324999"/>
            <a:ext cx="3373373" cy="384719"/>
          </a:xfrm>
          <a:prstGeom prst="rect">
            <a:avLst/>
          </a:prstGeom>
        </p:spPr>
        <p:txBody>
          <a:bodyPr wrap="none" lIns="91436" tIns="45718" rIns="91436" bIns="45718">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RESEARCH BACKGROUNDS</a:t>
            </a:r>
          </a:p>
        </p:txBody>
      </p:sp>
      <p:grpSp>
        <p:nvGrpSpPr>
          <p:cNvPr id="399" name="组 398"/>
          <p:cNvGrpSpPr/>
          <p:nvPr/>
        </p:nvGrpSpPr>
        <p:grpSpPr>
          <a:xfrm>
            <a:off x="11454106" y="252857"/>
            <a:ext cx="737892" cy="484288"/>
            <a:chOff x="11454105" y="252856"/>
            <a:chExt cx="737892" cy="484288"/>
          </a:xfrm>
        </p:grpSpPr>
        <p:grpSp>
          <p:nvGrpSpPr>
            <p:cNvPr id="401" name="组 400"/>
            <p:cNvGrpSpPr/>
            <p:nvPr/>
          </p:nvGrpSpPr>
          <p:grpSpPr>
            <a:xfrm>
              <a:off x="12039604" y="252856"/>
              <a:ext cx="152393" cy="484287"/>
              <a:chOff x="12039604" y="252856"/>
              <a:chExt cx="152393" cy="484287"/>
            </a:xfrm>
          </p:grpSpPr>
          <p:sp>
            <p:nvSpPr>
              <p:cNvPr id="405" name="圆角矩形 404"/>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6" name="圆角矩形 405"/>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7" name="圆角矩形 406"/>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8" name="圆角矩形 407"/>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9" name="圆角矩形 408"/>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2" name="组合 99"/>
            <p:cNvGrpSpPr/>
            <p:nvPr/>
          </p:nvGrpSpPr>
          <p:grpSpPr>
            <a:xfrm>
              <a:off x="11454105" y="252857"/>
              <a:ext cx="491115" cy="484287"/>
              <a:chOff x="1528923" y="220268"/>
              <a:chExt cx="1284096" cy="1266241"/>
            </a:xfrm>
          </p:grpSpPr>
          <p:sp>
            <p:nvSpPr>
              <p:cNvPr id="403" name="圆角矩形 402"/>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4"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378" name="矩形 377">
            <a:extLst>
              <a:ext uri="{FF2B5EF4-FFF2-40B4-BE49-F238E27FC236}">
                <a16:creationId xmlns:a16="http://schemas.microsoft.com/office/drawing/2014/main" id="{F82C13F1-29A6-5144-B02A-F9C60E7B6830}"/>
              </a:ext>
            </a:extLst>
          </p:cNvPr>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379" name="文本框 378">
            <a:extLst>
              <a:ext uri="{FF2B5EF4-FFF2-40B4-BE49-F238E27FC236}">
                <a16:creationId xmlns:a16="http://schemas.microsoft.com/office/drawing/2014/main" id="{256A5149-87A6-644A-8117-D85086BD839C}"/>
              </a:ext>
            </a:extLst>
          </p:cNvPr>
          <p:cNvSpPr txBox="1"/>
          <p:nvPr/>
        </p:nvSpPr>
        <p:spPr>
          <a:xfrm>
            <a:off x="451138" y="264167"/>
            <a:ext cx="2064890"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Introduction</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3" name="图片 2" descr="图片包含 文字&#10;&#10;&#10;&#10;自动生成的说明">
            <a:extLst>
              <a:ext uri="{FF2B5EF4-FFF2-40B4-BE49-F238E27FC236}">
                <a16:creationId xmlns:a16="http://schemas.microsoft.com/office/drawing/2014/main" id="{159D7F35-E90C-C041-9F39-DC3286C64D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8864" y="1470212"/>
            <a:ext cx="5425242" cy="42294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064890"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Introduction</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ABE4220E-C8C3-F042-8B8C-B0839794B213}"/>
              </a:ext>
            </a:extLst>
          </p:cNvPr>
          <p:cNvSpPr/>
          <p:nvPr/>
        </p:nvSpPr>
        <p:spPr>
          <a:xfrm>
            <a:off x="635621" y="2524088"/>
            <a:ext cx="5026071" cy="3289679"/>
          </a:xfrm>
          <a:prstGeom prst="rect">
            <a:avLst/>
          </a:prstGeom>
        </p:spPr>
        <p:txBody>
          <a:bodyPr wrap="square" lIns="91436" tIns="45718" rIns="91436" bIns="45718">
            <a:spAutoFit/>
          </a:bodyPr>
          <a:lstStyle/>
          <a:p>
            <a:pPr>
              <a:lnSpc>
                <a:spcPct val="150000"/>
              </a:lnSpc>
            </a:pPr>
            <a:r>
              <a:rPr lang="en-US" altLang="zh-CN" sz="1800" dirty="0">
                <a:solidFill>
                  <a:schemeClr val="bg1">
                    <a:lumMod val="50000"/>
                  </a:schemeClr>
                </a:solidFill>
              </a:rPr>
              <a:t>Text can be an extremely rich source of information, but extracting insights from it can be hard and time-consuming due to its unstructured nature. Businesses are turning to text classification for structuring text in a fast and cost-efficient way to enhance decision-making and automate processes.</a:t>
            </a:r>
          </a:p>
          <a:p>
            <a:pPr>
              <a:lnSpc>
                <a:spcPct val="130000"/>
              </a:lnSpc>
            </a:pPr>
            <a:endParaRPr lang="en" altLang="zh-CN" sz="1600" dirty="0">
              <a:solidFill>
                <a:schemeClr val="bg2">
                  <a:lumMod val="50000"/>
                </a:schemeClr>
              </a:solidFill>
              <a:latin typeface="微软雅黑" panose="020B0503020204020204" pitchFamily="34" charset="-122"/>
            </a:endParaRPr>
          </a:p>
        </p:txBody>
      </p:sp>
      <p:sp>
        <p:nvSpPr>
          <p:cNvPr id="20" name="文本框 19">
            <a:extLst>
              <a:ext uri="{FF2B5EF4-FFF2-40B4-BE49-F238E27FC236}">
                <a16:creationId xmlns:a16="http://schemas.microsoft.com/office/drawing/2014/main" id="{B98704CD-3C6F-1548-84BA-B25CC87F170E}"/>
              </a:ext>
            </a:extLst>
          </p:cNvPr>
          <p:cNvSpPr txBox="1"/>
          <p:nvPr/>
        </p:nvSpPr>
        <p:spPr>
          <a:xfrm>
            <a:off x="635621" y="1808771"/>
            <a:ext cx="2795950" cy="524691"/>
          </a:xfrm>
          <a:prstGeom prst="rect">
            <a:avLst/>
          </a:prstGeom>
          <a:noFill/>
        </p:spPr>
        <p:txBody>
          <a:bodyPr wrap="none" lIns="91436" tIns="45718" rIns="91436" bIns="45718" rtlCol="0">
            <a:spAutoFit/>
          </a:bodyPr>
          <a:lstStyle/>
          <a:p>
            <a:pPr>
              <a:lnSpc>
                <a:spcPct val="130000"/>
              </a:lnSpc>
            </a:pPr>
            <a:r>
              <a:rPr kumimoji="1" lang="en-US" altLang="zh-CN" sz="2400" dirty="0"/>
              <a:t>Text Classification</a:t>
            </a:r>
            <a:endParaRPr lang="en-US" altLang="zh-CN" sz="2400" dirty="0">
              <a:solidFill>
                <a:schemeClr val="tx2"/>
              </a:solidFill>
              <a:latin typeface="微软雅黑" panose="020B0503020204020204" pitchFamily="34" charset="-122"/>
            </a:endParaRPr>
          </a:p>
        </p:txBody>
      </p:sp>
      <p:pic>
        <p:nvPicPr>
          <p:cNvPr id="4" name="图片 3">
            <a:extLst>
              <a:ext uri="{FF2B5EF4-FFF2-40B4-BE49-F238E27FC236}">
                <a16:creationId xmlns:a16="http://schemas.microsoft.com/office/drawing/2014/main" id="{4739BDC7-426A-2E43-88D2-E47FC0BDC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7331" y="1398218"/>
            <a:ext cx="4415549" cy="4415549"/>
          </a:xfrm>
          <a:prstGeom prst="rect">
            <a:avLst/>
          </a:prstGeom>
        </p:spPr>
      </p:pic>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1</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2064890"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Introduction</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B98704CD-3C6F-1548-84BA-B25CC87F170E}"/>
              </a:ext>
            </a:extLst>
          </p:cNvPr>
          <p:cNvSpPr txBox="1"/>
          <p:nvPr/>
        </p:nvSpPr>
        <p:spPr>
          <a:xfrm>
            <a:off x="451138" y="1016595"/>
            <a:ext cx="1786443" cy="525653"/>
          </a:xfrm>
          <a:prstGeom prst="rect">
            <a:avLst/>
          </a:prstGeom>
          <a:noFill/>
        </p:spPr>
        <p:txBody>
          <a:bodyPr wrap="none" lIns="91436" tIns="45718" rIns="91436" bIns="45718" rtlCol="0">
            <a:spAutoFit/>
          </a:bodyPr>
          <a:lstStyle/>
          <a:p>
            <a:pPr>
              <a:lnSpc>
                <a:spcPct val="130000"/>
              </a:lnSpc>
            </a:pPr>
            <a:r>
              <a:rPr lang="en-US" altLang="zh-CN" sz="2400" dirty="0">
                <a:solidFill>
                  <a:schemeClr val="tx2"/>
                </a:solidFill>
                <a:latin typeface="微软雅黑" panose="020B0503020204020204" pitchFamily="34" charset="-122"/>
              </a:rPr>
              <a:t>Motivation</a:t>
            </a:r>
          </a:p>
        </p:txBody>
      </p:sp>
      <p:pic>
        <p:nvPicPr>
          <p:cNvPr id="17" name="Picture 2">
            <a:extLst>
              <a:ext uri="{FF2B5EF4-FFF2-40B4-BE49-F238E27FC236}">
                <a16:creationId xmlns:a16="http://schemas.microsoft.com/office/drawing/2014/main" id="{241593F1-5A02-9049-AF3A-540F5DD4109A}"/>
              </a:ext>
            </a:extLst>
          </p:cNvPr>
          <p:cNvPicPr>
            <a:picLocks noChangeAspect="1" noChangeArrowheads="1"/>
          </p:cNvPicPr>
          <p:nvPr/>
        </p:nvPicPr>
        <p:blipFill>
          <a:blip r:embed="rId3" cstate="print"/>
          <a:srcRect/>
          <a:stretch>
            <a:fillRect/>
          </a:stretch>
        </p:blipFill>
        <p:spPr bwMode="auto">
          <a:xfrm>
            <a:off x="1713097" y="1969363"/>
            <a:ext cx="2172530" cy="4384758"/>
          </a:xfrm>
          <a:prstGeom prst="rect">
            <a:avLst/>
          </a:prstGeom>
          <a:noFill/>
          <a:ln w="9525">
            <a:noFill/>
            <a:miter lim="800000"/>
            <a:headEnd/>
            <a:tailEnd/>
          </a:ln>
        </p:spPr>
      </p:pic>
      <p:pic>
        <p:nvPicPr>
          <p:cNvPr id="18" name="Picture 3">
            <a:extLst>
              <a:ext uri="{FF2B5EF4-FFF2-40B4-BE49-F238E27FC236}">
                <a16:creationId xmlns:a16="http://schemas.microsoft.com/office/drawing/2014/main" id="{A6222F84-5E72-2E4F-A74E-8AF377BB6D5B}"/>
              </a:ext>
            </a:extLst>
          </p:cNvPr>
          <p:cNvPicPr>
            <a:picLocks noChangeAspect="1" noChangeArrowheads="1"/>
          </p:cNvPicPr>
          <p:nvPr/>
        </p:nvPicPr>
        <p:blipFill>
          <a:blip r:embed="rId4" cstate="print"/>
          <a:srcRect/>
          <a:stretch>
            <a:fillRect/>
          </a:stretch>
        </p:blipFill>
        <p:spPr bwMode="auto">
          <a:xfrm>
            <a:off x="8529235" y="1969363"/>
            <a:ext cx="2303332" cy="4384758"/>
          </a:xfrm>
          <a:prstGeom prst="rect">
            <a:avLst/>
          </a:prstGeom>
          <a:noFill/>
          <a:ln w="9525">
            <a:noFill/>
            <a:miter lim="800000"/>
            <a:headEnd/>
            <a:tailEnd/>
          </a:ln>
        </p:spPr>
      </p:pic>
      <p:pic>
        <p:nvPicPr>
          <p:cNvPr id="3" name="图片 2">
            <a:extLst>
              <a:ext uri="{FF2B5EF4-FFF2-40B4-BE49-F238E27FC236}">
                <a16:creationId xmlns:a16="http://schemas.microsoft.com/office/drawing/2014/main" id="{39137DB6-3347-9847-9EAB-173C1E99ED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08310" y="3635021"/>
            <a:ext cx="908665" cy="908665"/>
          </a:xfrm>
          <a:prstGeom prst="rect">
            <a:avLst/>
          </a:prstGeom>
        </p:spPr>
      </p:pic>
      <p:pic>
        <p:nvPicPr>
          <p:cNvPr id="5" name="图片 4">
            <a:extLst>
              <a:ext uri="{FF2B5EF4-FFF2-40B4-BE49-F238E27FC236}">
                <a16:creationId xmlns:a16="http://schemas.microsoft.com/office/drawing/2014/main" id="{DADBBBE2-746E-AF41-82A0-E88238C696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7887" y="3627647"/>
            <a:ext cx="908665" cy="908665"/>
          </a:xfrm>
          <a:prstGeom prst="rect">
            <a:avLst/>
          </a:prstGeom>
        </p:spPr>
      </p:pic>
      <p:cxnSp>
        <p:nvCxnSpPr>
          <p:cNvPr id="7" name="直线箭头连接符 6">
            <a:extLst>
              <a:ext uri="{FF2B5EF4-FFF2-40B4-BE49-F238E27FC236}">
                <a16:creationId xmlns:a16="http://schemas.microsoft.com/office/drawing/2014/main" id="{F980F184-3A3A-3744-85F4-2BCD6A931673}"/>
              </a:ext>
            </a:extLst>
          </p:cNvPr>
          <p:cNvCxnSpPr>
            <a:cxnSpLocks/>
          </p:cNvCxnSpPr>
          <p:nvPr/>
        </p:nvCxnSpPr>
        <p:spPr>
          <a:xfrm>
            <a:off x="5589638" y="4161742"/>
            <a:ext cx="1235586" cy="0"/>
          </a:xfrm>
          <a:prstGeom prst="straightConnector1">
            <a:avLst/>
          </a:prstGeom>
          <a:ln w="60325">
            <a:solidFill>
              <a:srgbClr val="A2A2A2"/>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312D75B6-2D47-C947-A769-A970411576F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53098" y="2696258"/>
            <a:ext cx="908666" cy="908666"/>
          </a:xfrm>
          <a:prstGeom prst="rect">
            <a:avLst/>
          </a:prstGeom>
        </p:spPr>
      </p:pic>
      <p:sp>
        <p:nvSpPr>
          <p:cNvPr id="28" name="矩形 27">
            <a:extLst>
              <a:ext uri="{FF2B5EF4-FFF2-40B4-BE49-F238E27FC236}">
                <a16:creationId xmlns:a16="http://schemas.microsoft.com/office/drawing/2014/main" id="{6E0867DF-762F-6742-AB04-DF8DE8582003}"/>
              </a:ext>
            </a:extLst>
          </p:cNvPr>
          <p:cNvSpPr/>
          <p:nvPr/>
        </p:nvSpPr>
        <p:spPr>
          <a:xfrm>
            <a:off x="2687060" y="2315496"/>
            <a:ext cx="896796" cy="25072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BC4E1C9F-A476-6946-A1E5-DFB09E31E534}"/>
              </a:ext>
            </a:extLst>
          </p:cNvPr>
          <p:cNvSpPr/>
          <p:nvPr/>
        </p:nvSpPr>
        <p:spPr>
          <a:xfrm>
            <a:off x="8667466" y="5741935"/>
            <a:ext cx="1464675" cy="31965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19998055"/>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 3"/>
          <p:cNvGrpSpPr/>
          <p:nvPr/>
        </p:nvGrpSpPr>
        <p:grpSpPr>
          <a:xfrm>
            <a:off x="-21102" y="2847434"/>
            <a:ext cx="12213103" cy="1296345"/>
            <a:chOff x="-21102" y="2847433"/>
            <a:chExt cx="12213102" cy="1296345"/>
          </a:xfrm>
        </p:grpSpPr>
        <p:sp>
          <p:nvSpPr>
            <p:cNvPr id="51" name="矩形 50"/>
            <p:cNvSpPr/>
            <p:nvPr/>
          </p:nvSpPr>
          <p:spPr>
            <a:xfrm flipH="1">
              <a:off x="0" y="2872348"/>
              <a:ext cx="12192000" cy="1252063"/>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0800000" flipV="1">
              <a:off x="464451" y="2847433"/>
              <a:ext cx="1273995" cy="1291039"/>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a:r>
                <a:rPr lang="en-US" altLang="zh-CN" sz="6000" dirty="0"/>
                <a:t>2</a:t>
              </a:r>
              <a:endParaRPr lang="zh-CN" altLang="en-US" sz="6000" dirty="0"/>
            </a:p>
          </p:txBody>
        </p:sp>
        <p:sp>
          <p:nvSpPr>
            <p:cNvPr id="42" name="文本框 41"/>
            <p:cNvSpPr txBox="1"/>
            <p:nvPr/>
          </p:nvSpPr>
          <p:spPr>
            <a:xfrm>
              <a:off x="6687390" y="3093490"/>
              <a:ext cx="5040158" cy="830995"/>
            </a:xfrm>
            <a:prstGeom prst="rect">
              <a:avLst/>
            </a:prstGeom>
            <a:noFill/>
          </p:spPr>
          <p:txBody>
            <a:bodyPr wrap="none" lIns="91438" tIns="45719" rIns="91438" bIns="45719" rtlCol="0">
              <a:spAutoFit/>
            </a:bodyPr>
            <a:lstStyle/>
            <a:p>
              <a:r>
                <a:rPr lang="en-US" altLang="zh-CN" sz="4800" dirty="0">
                  <a:solidFill>
                    <a:schemeClr val="bg1"/>
                  </a:solidFill>
                  <a:latin typeface="微软雅黑" panose="020B0503020204020204" pitchFamily="34" charset="-122"/>
                </a:rPr>
                <a:t>Data description</a:t>
              </a:r>
            </a:p>
          </p:txBody>
        </p:sp>
        <p:grpSp>
          <p:nvGrpSpPr>
            <p:cNvPr id="3" name="组 2"/>
            <p:cNvGrpSpPr/>
            <p:nvPr/>
          </p:nvGrpSpPr>
          <p:grpSpPr>
            <a:xfrm>
              <a:off x="-21102" y="2858492"/>
              <a:ext cx="242777" cy="1285286"/>
              <a:chOff x="-21102" y="2858492"/>
              <a:chExt cx="242777" cy="1285286"/>
            </a:xfrm>
          </p:grpSpPr>
          <p:sp>
            <p:nvSpPr>
              <p:cNvPr id="46" name="圆角矩形 45"/>
              <p:cNvSpPr/>
              <p:nvPr/>
            </p:nvSpPr>
            <p:spPr>
              <a:xfrm rot="16200000" flipV="1">
                <a:off x="-13338" y="3643334"/>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rot="16200000" flipV="1">
                <a:off x="-13338" y="3908764"/>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rot="16200000" flipV="1">
                <a:off x="-13338" y="3122170"/>
                <a:ext cx="227250" cy="242777"/>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rot="16200000" flipV="1">
                <a:off x="-13338" y="3387600"/>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16200000" flipV="1">
                <a:off x="-13338" y="2850728"/>
                <a:ext cx="227250" cy="242777"/>
              </a:xfrm>
              <a:prstGeom prst="roundRect">
                <a:avLst>
                  <a:gd name="adj" fmla="val 5039"/>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8" name="组 27"/>
          <p:cNvGrpSpPr/>
          <p:nvPr/>
        </p:nvGrpSpPr>
        <p:grpSpPr>
          <a:xfrm>
            <a:off x="11454106" y="252857"/>
            <a:ext cx="737892" cy="484288"/>
            <a:chOff x="11454105" y="252856"/>
            <a:chExt cx="737892" cy="484288"/>
          </a:xfrm>
        </p:grpSpPr>
        <p:grpSp>
          <p:nvGrpSpPr>
            <p:cNvPr id="30" name="组 29"/>
            <p:cNvGrpSpPr/>
            <p:nvPr/>
          </p:nvGrpSpPr>
          <p:grpSpPr>
            <a:xfrm>
              <a:off x="12039604" y="252856"/>
              <a:ext cx="152393" cy="484287"/>
              <a:chOff x="12039604" y="252856"/>
              <a:chExt cx="152393" cy="484287"/>
            </a:xfrm>
          </p:grpSpPr>
          <p:sp>
            <p:nvSpPr>
              <p:cNvPr id="34" name="圆角矩形 3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99"/>
            <p:cNvGrpSpPr/>
            <p:nvPr/>
          </p:nvGrpSpPr>
          <p:grpSpPr>
            <a:xfrm>
              <a:off x="11454105" y="252857"/>
              <a:ext cx="491115" cy="484287"/>
              <a:chOff x="1528923" y="220268"/>
              <a:chExt cx="1284096" cy="1266241"/>
            </a:xfrm>
          </p:grpSpPr>
          <p:sp>
            <p:nvSpPr>
              <p:cNvPr id="32" name="圆角矩形 3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2</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3221210"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a:t>
            </a:r>
            <a:r>
              <a:rPr lang="zh-CN" altLang="en-US" sz="2400" dirty="0">
                <a:solidFill>
                  <a:schemeClr val="bg1"/>
                </a:solidFill>
                <a:latin typeface="微软雅黑" panose="020B0503020204020204" pitchFamily="34" charset="-122"/>
                <a:ea typeface="微软雅黑" panose="020B0503020204020204" pitchFamily="34" charset="-122"/>
              </a:rPr>
              <a:t> </a:t>
            </a:r>
            <a:r>
              <a:rPr lang="en-US" altLang="zh-CN" sz="2400" dirty="0">
                <a:solidFill>
                  <a:schemeClr val="bg1"/>
                </a:solidFill>
                <a:latin typeface="微软雅黑" panose="020B0503020204020204" pitchFamily="34" charset="-122"/>
                <a:ea typeface="微软雅黑" panose="020B0503020204020204" pitchFamily="34" charset="-122"/>
              </a:rPr>
              <a:t>description</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54591C7C-7A2E-ED49-97DC-27C7B5B3A588}"/>
              </a:ext>
            </a:extLst>
          </p:cNvPr>
          <p:cNvGrpSpPr/>
          <p:nvPr/>
        </p:nvGrpSpPr>
        <p:grpSpPr>
          <a:xfrm>
            <a:off x="2209584" y="977534"/>
            <a:ext cx="7763789" cy="3631833"/>
            <a:chOff x="539552" y="332656"/>
            <a:chExt cx="6336704" cy="2831306"/>
          </a:xfrm>
        </p:grpSpPr>
        <p:pic>
          <p:nvPicPr>
            <p:cNvPr id="21" name="图片 20">
              <a:extLst>
                <a:ext uri="{FF2B5EF4-FFF2-40B4-BE49-F238E27FC236}">
                  <a16:creationId xmlns:a16="http://schemas.microsoft.com/office/drawing/2014/main" id="{CF0601EA-85C6-2447-9403-B3C730ED94EE}"/>
                </a:ext>
              </a:extLst>
            </p:cNvPr>
            <p:cNvPicPr/>
            <p:nvPr/>
          </p:nvPicPr>
          <p:blipFill>
            <a:blip r:embed="rId3" cstate="print"/>
            <a:stretch>
              <a:fillRect/>
            </a:stretch>
          </p:blipFill>
          <p:spPr>
            <a:xfrm>
              <a:off x="539552" y="787698"/>
              <a:ext cx="6336704" cy="2376264"/>
            </a:xfrm>
            <a:prstGeom prst="rect">
              <a:avLst/>
            </a:prstGeom>
          </p:spPr>
        </p:pic>
        <p:sp>
          <p:nvSpPr>
            <p:cNvPr id="23" name="矩形 22">
              <a:extLst>
                <a:ext uri="{FF2B5EF4-FFF2-40B4-BE49-F238E27FC236}">
                  <a16:creationId xmlns:a16="http://schemas.microsoft.com/office/drawing/2014/main" id="{ACC9D49B-99D8-1340-ABC2-F03D513DD6A9}"/>
                </a:ext>
              </a:extLst>
            </p:cNvPr>
            <p:cNvSpPr/>
            <p:nvPr/>
          </p:nvSpPr>
          <p:spPr>
            <a:xfrm>
              <a:off x="827584" y="908720"/>
              <a:ext cx="360040" cy="1440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箭头连接符 7">
              <a:extLst>
                <a:ext uri="{FF2B5EF4-FFF2-40B4-BE49-F238E27FC236}">
                  <a16:creationId xmlns:a16="http://schemas.microsoft.com/office/drawing/2014/main" id="{3CE2BAD9-D913-D042-93DA-1F86314D7C0E}"/>
                </a:ext>
              </a:extLst>
            </p:cNvPr>
            <p:cNvCxnSpPr/>
            <p:nvPr/>
          </p:nvCxnSpPr>
          <p:spPr>
            <a:xfrm flipH="1">
              <a:off x="1259632" y="548680"/>
              <a:ext cx="1368152" cy="36004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5" name="直接箭头连接符 11">
              <a:extLst>
                <a:ext uri="{FF2B5EF4-FFF2-40B4-BE49-F238E27FC236}">
                  <a16:creationId xmlns:a16="http://schemas.microsoft.com/office/drawing/2014/main" id="{5D46E104-409A-2042-A4CE-01AA396B6177}"/>
                </a:ext>
              </a:extLst>
            </p:cNvPr>
            <p:cNvCxnSpPr/>
            <p:nvPr/>
          </p:nvCxnSpPr>
          <p:spPr>
            <a:xfrm flipH="1">
              <a:off x="1259632" y="548680"/>
              <a:ext cx="1368152" cy="50405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15">
              <a:extLst>
                <a:ext uri="{FF2B5EF4-FFF2-40B4-BE49-F238E27FC236}">
                  <a16:creationId xmlns:a16="http://schemas.microsoft.com/office/drawing/2014/main" id="{B6C9A61C-4C15-3D44-A3AA-4615A9B98A86}"/>
                </a:ext>
              </a:extLst>
            </p:cNvPr>
            <p:cNvCxnSpPr/>
            <p:nvPr/>
          </p:nvCxnSpPr>
          <p:spPr>
            <a:xfrm flipH="1">
              <a:off x="1259632" y="548680"/>
              <a:ext cx="1368152" cy="64807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0">
              <a:extLst>
                <a:ext uri="{FF2B5EF4-FFF2-40B4-BE49-F238E27FC236}">
                  <a16:creationId xmlns:a16="http://schemas.microsoft.com/office/drawing/2014/main" id="{5BCA5990-541D-244F-B5AB-1E9385707128}"/>
                </a:ext>
              </a:extLst>
            </p:cNvPr>
            <p:cNvCxnSpPr/>
            <p:nvPr/>
          </p:nvCxnSpPr>
          <p:spPr>
            <a:xfrm flipH="1">
              <a:off x="1259632" y="548680"/>
              <a:ext cx="1368152" cy="79208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1">
              <a:extLst>
                <a:ext uri="{FF2B5EF4-FFF2-40B4-BE49-F238E27FC236}">
                  <a16:creationId xmlns:a16="http://schemas.microsoft.com/office/drawing/2014/main" id="{B4B7E48F-2FD0-D64E-B5FF-C127DDD8E8EF}"/>
                </a:ext>
              </a:extLst>
            </p:cNvPr>
            <p:cNvSpPr txBox="1"/>
            <p:nvPr/>
          </p:nvSpPr>
          <p:spPr>
            <a:xfrm>
              <a:off x="2627784" y="332656"/>
              <a:ext cx="1405321" cy="369332"/>
            </a:xfrm>
            <a:prstGeom prst="rect">
              <a:avLst/>
            </a:prstGeom>
            <a:noFill/>
          </p:spPr>
          <p:txBody>
            <a:bodyPr wrap="none" rtlCol="0">
              <a:spAutoFit/>
            </a:bodyPr>
            <a:lstStyle/>
            <a:p>
              <a:r>
                <a:rPr lang="en-US" altLang="zh-CN" dirty="0">
                  <a:solidFill>
                    <a:srgbClr val="FF0000"/>
                  </a:solidFill>
                </a:rPr>
                <a:t>Classification</a:t>
              </a:r>
              <a:endParaRPr lang="zh-CN" altLang="en-US" dirty="0">
                <a:solidFill>
                  <a:srgbClr val="FF0000"/>
                </a:solidFill>
              </a:endParaRPr>
            </a:p>
          </p:txBody>
        </p:sp>
        <p:cxnSp>
          <p:nvCxnSpPr>
            <p:cNvPr id="29" name="直接箭头连接符 23">
              <a:extLst>
                <a:ext uri="{FF2B5EF4-FFF2-40B4-BE49-F238E27FC236}">
                  <a16:creationId xmlns:a16="http://schemas.microsoft.com/office/drawing/2014/main" id="{6B23089E-D809-4F42-98CB-608E052D60C0}"/>
                </a:ext>
              </a:extLst>
            </p:cNvPr>
            <p:cNvCxnSpPr>
              <a:stCxn id="28" idx="1"/>
            </p:cNvCxnSpPr>
            <p:nvPr/>
          </p:nvCxnSpPr>
          <p:spPr>
            <a:xfrm flipH="1">
              <a:off x="1259632" y="517322"/>
              <a:ext cx="1368152" cy="96746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7">
              <a:extLst>
                <a:ext uri="{FF2B5EF4-FFF2-40B4-BE49-F238E27FC236}">
                  <a16:creationId xmlns:a16="http://schemas.microsoft.com/office/drawing/2014/main" id="{0DA0F894-CC4D-9545-9979-53F0BD844538}"/>
                </a:ext>
              </a:extLst>
            </p:cNvPr>
            <p:cNvCxnSpPr>
              <a:stCxn id="28" idx="1"/>
            </p:cNvCxnSpPr>
            <p:nvPr/>
          </p:nvCxnSpPr>
          <p:spPr>
            <a:xfrm flipH="1">
              <a:off x="1331640" y="517322"/>
              <a:ext cx="1296144" cy="111147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aphicFrame>
        <p:nvGraphicFramePr>
          <p:cNvPr id="32" name="表格 31">
            <a:extLst>
              <a:ext uri="{FF2B5EF4-FFF2-40B4-BE49-F238E27FC236}">
                <a16:creationId xmlns:a16="http://schemas.microsoft.com/office/drawing/2014/main" id="{A7C132CE-3014-D446-B928-8048066BB460}"/>
              </a:ext>
            </a:extLst>
          </p:cNvPr>
          <p:cNvGraphicFramePr>
            <a:graphicFrameLocks noGrp="1"/>
          </p:cNvGraphicFramePr>
          <p:nvPr>
            <p:extLst/>
          </p:nvPr>
        </p:nvGraphicFramePr>
        <p:xfrm>
          <a:off x="3170903" y="4886220"/>
          <a:ext cx="5841153" cy="1348532"/>
        </p:xfrm>
        <a:graphic>
          <a:graphicData uri="http://schemas.openxmlformats.org/drawingml/2006/table">
            <a:tbl>
              <a:tblPr firstRow="1" bandRow="1">
                <a:tableStyleId>{69012ECD-51FC-41F1-AA8D-1B2483CD663E}</a:tableStyleId>
              </a:tblPr>
              <a:tblGrid>
                <a:gridCol w="2549922">
                  <a:extLst>
                    <a:ext uri="{9D8B030D-6E8A-4147-A177-3AD203B41FA5}">
                      <a16:colId xmlns:a16="http://schemas.microsoft.com/office/drawing/2014/main" val="1164446866"/>
                    </a:ext>
                  </a:extLst>
                </a:gridCol>
                <a:gridCol w="2060106">
                  <a:extLst>
                    <a:ext uri="{9D8B030D-6E8A-4147-A177-3AD203B41FA5}">
                      <a16:colId xmlns:a16="http://schemas.microsoft.com/office/drawing/2014/main" val="3440836589"/>
                    </a:ext>
                  </a:extLst>
                </a:gridCol>
                <a:gridCol w="1231125">
                  <a:extLst>
                    <a:ext uri="{9D8B030D-6E8A-4147-A177-3AD203B41FA5}">
                      <a16:colId xmlns:a16="http://schemas.microsoft.com/office/drawing/2014/main" val="1173200138"/>
                    </a:ext>
                  </a:extLst>
                </a:gridCol>
              </a:tblGrid>
              <a:tr h="386480">
                <a:tc>
                  <a:txBody>
                    <a:bodyPr/>
                    <a:lstStyle/>
                    <a:p>
                      <a:pPr algn="ctr" fontAlgn="ctr"/>
                      <a:r>
                        <a:rPr lang="en" sz="2000" u="none" strike="noStrike" dirty="0">
                          <a:effectLst/>
                        </a:rPr>
                        <a:t>data</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dirty="0">
                          <a:effectLst/>
                        </a:rPr>
                        <a:t>filename</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 sz="2000" u="none" strike="noStrike" dirty="0">
                          <a:effectLst/>
                        </a:rPr>
                        <a:t>quantity</a:t>
                      </a:r>
                      <a:endParaRPr lang="e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1552414251"/>
                  </a:ext>
                </a:extLst>
              </a:tr>
              <a:tr h="292459">
                <a:tc>
                  <a:txBody>
                    <a:bodyPr/>
                    <a:lstStyle/>
                    <a:p>
                      <a:pPr algn="ctr" fontAlgn="ctr"/>
                      <a:r>
                        <a:rPr lang="en" sz="2000" u="none" strike="noStrike" dirty="0">
                          <a:effectLst/>
                        </a:rPr>
                        <a:t>Test data</a:t>
                      </a:r>
                      <a:endParaRPr lang="en" sz="2000" b="0" i="0" u="none" strike="noStrike" dirty="0">
                        <a:solidFill>
                          <a:srgbClr val="000000"/>
                        </a:solidFill>
                        <a:effectLst/>
                        <a:latin typeface="+mj-lt"/>
                        <a:ea typeface="等线" panose="02010600030101010101" pitchFamily="2" charset="-122"/>
                      </a:endParaRPr>
                    </a:p>
                  </a:txBody>
                  <a:tcPr marL="15884" marR="15884" marT="15884" marB="0" anchor="ctr"/>
                </a:tc>
                <a:tc>
                  <a:txBody>
                    <a:bodyPr/>
                    <a:lstStyle/>
                    <a:p>
                      <a:pPr algn="ctr" fontAlgn="ctr"/>
                      <a:r>
                        <a:rPr lang="en-US" altLang="zh-CN" sz="2000" dirty="0" err="1"/>
                        <a:t>test_corpus.rar</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9833</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3918094984"/>
                  </a:ext>
                </a:extLst>
              </a:tr>
              <a:tr h="292459">
                <a:tc>
                  <a:txBody>
                    <a:bodyPr/>
                    <a:lstStyle/>
                    <a:p>
                      <a:pPr algn="ctr" fontAlgn="ctr"/>
                      <a:r>
                        <a:rPr lang="en" sz="2000" u="none" strike="noStrike" dirty="0">
                          <a:effectLst/>
                        </a:rPr>
                        <a:t>Training data</a:t>
                      </a:r>
                      <a:endParaRPr lang="en" sz="2000" b="0" i="0" u="none" strike="noStrike" dirty="0">
                        <a:solidFill>
                          <a:srgbClr val="000000"/>
                        </a:solidFill>
                        <a:effectLst/>
                        <a:latin typeface="+mj-lt"/>
                        <a:ea typeface="等线" panose="02010600030101010101" pitchFamily="2" charset="-122"/>
                      </a:endParaRPr>
                    </a:p>
                  </a:txBody>
                  <a:tcPr marL="15884" marR="15884" marT="15884" marB="0" anchor="ctr"/>
                </a:tc>
                <a:tc>
                  <a:txBody>
                    <a:bodyPr/>
                    <a:lstStyle/>
                    <a:p>
                      <a:pPr algn="ctr" fontAlgn="ctr"/>
                      <a:r>
                        <a:rPr lang="en-US" altLang="zh-CN" sz="2000" dirty="0" err="1"/>
                        <a:t>train_corpus.rar</a:t>
                      </a:r>
                      <a:r>
                        <a:rPr lang="en-US" altLang="zh-CN" sz="2000" dirty="0"/>
                        <a:t> </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u="none" strike="noStrike" dirty="0">
                          <a:effectLst/>
                        </a:rPr>
                        <a:t>9804</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418281985"/>
                  </a:ext>
                </a:extLst>
              </a:tr>
              <a:tr h="292459">
                <a:tc>
                  <a:txBody>
                    <a:bodyPr/>
                    <a:lstStyle/>
                    <a:p>
                      <a:pPr algn="ctr" fontAlgn="ctr"/>
                      <a:r>
                        <a:rPr lang="en-US" altLang="zh-CN" sz="2000" u="none" strike="noStrike" dirty="0">
                          <a:solidFill>
                            <a:srgbClr val="FF0000"/>
                          </a:solidFill>
                          <a:effectLst/>
                        </a:rPr>
                        <a:t>Category</a:t>
                      </a:r>
                      <a:endParaRPr lang="en" sz="2000" b="0" i="0" u="none" strike="noStrike" dirty="0">
                        <a:solidFill>
                          <a:srgbClr val="FF0000"/>
                        </a:solidFill>
                        <a:effectLst/>
                        <a:latin typeface="Times New Roman" panose="02020603050405020304" pitchFamily="18" charset="0"/>
                        <a:ea typeface="等线" panose="02010600030101010101" pitchFamily="2" charset="-122"/>
                      </a:endParaRPr>
                    </a:p>
                  </a:txBody>
                  <a:tcPr marL="15884" marR="15884" marT="15884" marB="0" anchor="ctr"/>
                </a:tc>
                <a:tc>
                  <a:txBody>
                    <a:bodyPr/>
                    <a:lstStyle/>
                    <a:p>
                      <a:pPr algn="ctr" fontAlgn="ctr"/>
                      <a:r>
                        <a:rPr lang="en-US" altLang="zh-CN" sz="2000" b="0" i="0" u="none" strike="noStrike" dirty="0">
                          <a:solidFill>
                            <a:srgbClr val="000000"/>
                          </a:solidFill>
                          <a:effectLst/>
                          <a:latin typeface="Times New Roman" panose="02020603050405020304" pitchFamily="18" charset="0"/>
                          <a:ea typeface="等线" panose="02010600030101010101" pitchFamily="2" charset="-122"/>
                        </a:rPr>
                        <a:t>20</a:t>
                      </a:r>
                    </a:p>
                  </a:txBody>
                  <a:tcPr marL="15884" marR="15884" marT="15884" marB="0" anchor="ctr"/>
                </a:tc>
                <a:tc>
                  <a:txBody>
                    <a:bodyPr/>
                    <a:lstStyle/>
                    <a:p>
                      <a:pPr algn="ctr" fontAlgn="ct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endParaRPr>
                    </a:p>
                  </a:txBody>
                  <a:tcPr marL="15884" marR="15884" marT="15884" marB="0" anchor="ctr"/>
                </a:tc>
                <a:extLst>
                  <a:ext uri="{0D108BD9-81ED-4DB2-BD59-A6C34878D82A}">
                    <a16:rowId xmlns:a16="http://schemas.microsoft.com/office/drawing/2014/main" val="2031359912"/>
                  </a:ext>
                </a:extLst>
              </a:tr>
            </a:tbl>
          </a:graphicData>
        </a:graphic>
      </p:graphicFrame>
    </p:spTree>
    <p:extLst>
      <p:ext uri="{BB962C8B-B14F-4D97-AF65-F5344CB8AC3E}">
        <p14:creationId xmlns:p14="http://schemas.microsoft.com/office/powerpoint/2010/main" val="2028178709"/>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478623" y="266690"/>
            <a:ext cx="9753599" cy="484285"/>
          </a:xfrm>
          <a:prstGeom prst="rect">
            <a:avLst/>
          </a:prstGeom>
          <a:gradFill>
            <a:gsLst>
              <a:gs pos="0">
                <a:schemeClr val="accent1">
                  <a:lumMod val="5000"/>
                  <a:lumOff val="95000"/>
                  <a:alpha val="0"/>
                </a:schemeClr>
              </a:gs>
              <a:gs pos="78000">
                <a:schemeClr val="accent5"/>
              </a:gs>
            </a:gsLst>
            <a:lin ang="10800000" scaled="0"/>
          </a:gradFill>
          <a:ln>
            <a:noFill/>
          </a:ln>
          <a:effectLst>
            <a:outerShdw blurRad="393700" dist="76200" dir="5820000" sx="99000" sy="99000" algn="t"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a:p>
        </p:txBody>
      </p:sp>
      <p:sp>
        <p:nvSpPr>
          <p:cNvPr id="44" name="圆角矩形 43"/>
          <p:cNvSpPr/>
          <p:nvPr/>
        </p:nvSpPr>
        <p:spPr>
          <a:xfrm rot="10800000" flipV="1">
            <a:off x="-5664" y="249441"/>
            <a:ext cx="484287" cy="491115"/>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r>
              <a:rPr lang="en-US" altLang="zh-CN" sz="3600" dirty="0"/>
              <a:t>2</a:t>
            </a:r>
            <a:endParaRPr lang="zh-CN" altLang="en-US" sz="3600" dirty="0"/>
          </a:p>
        </p:txBody>
      </p:sp>
      <p:grpSp>
        <p:nvGrpSpPr>
          <p:cNvPr id="43" name="组 42"/>
          <p:cNvGrpSpPr/>
          <p:nvPr/>
        </p:nvGrpSpPr>
        <p:grpSpPr>
          <a:xfrm>
            <a:off x="11454106" y="252857"/>
            <a:ext cx="737892" cy="484288"/>
            <a:chOff x="11454105" y="252856"/>
            <a:chExt cx="737892" cy="484288"/>
          </a:xfrm>
        </p:grpSpPr>
        <p:grpSp>
          <p:nvGrpSpPr>
            <p:cNvPr id="50" name="组 49"/>
            <p:cNvGrpSpPr/>
            <p:nvPr/>
          </p:nvGrpSpPr>
          <p:grpSpPr>
            <a:xfrm>
              <a:off x="12039604" y="252856"/>
              <a:ext cx="152393" cy="484287"/>
              <a:chOff x="12039604" y="252856"/>
              <a:chExt cx="152393" cy="484287"/>
            </a:xfrm>
          </p:grpSpPr>
          <p:sp>
            <p:nvSpPr>
              <p:cNvPr id="54" name="圆角矩形 53"/>
              <p:cNvSpPr/>
              <p:nvPr/>
            </p:nvSpPr>
            <p:spPr>
              <a:xfrm rot="16200000" flipV="1">
                <a:off x="12072988" y="518121"/>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rot="16200000" flipV="1">
                <a:off x="12072988" y="618134"/>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6200000" flipV="1">
                <a:off x="12072988" y="321750"/>
                <a:ext cx="85626" cy="152392"/>
              </a:xfrm>
              <a:prstGeom prst="roundRect">
                <a:avLst>
                  <a:gd name="adj" fmla="val 5039"/>
                </a:avLst>
              </a:prstGeom>
              <a:solidFill>
                <a:srgbClr val="4472C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6200000" flipV="1">
                <a:off x="12072988" y="42176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6200000" flipV="1">
                <a:off x="12072987" y="219473"/>
                <a:ext cx="85626" cy="152392"/>
              </a:xfrm>
              <a:prstGeom prst="roundRect">
                <a:avLst>
                  <a:gd name="adj" fmla="val 5039"/>
                </a:avLst>
              </a:prstGeom>
              <a:solidFill>
                <a:srgbClr val="2F5597"/>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99"/>
            <p:cNvGrpSpPr/>
            <p:nvPr/>
          </p:nvGrpSpPr>
          <p:grpSpPr>
            <a:xfrm>
              <a:off x="11454105" y="252857"/>
              <a:ext cx="491115" cy="484287"/>
              <a:chOff x="1528923" y="220268"/>
              <a:chExt cx="1284096" cy="1266241"/>
            </a:xfrm>
          </p:grpSpPr>
          <p:sp>
            <p:nvSpPr>
              <p:cNvPr id="52" name="圆角矩形 51"/>
              <p:cNvSpPr/>
              <p:nvPr/>
            </p:nvSpPr>
            <p:spPr>
              <a:xfrm rot="16200000" flipV="1">
                <a:off x="1537850" y="211341"/>
                <a:ext cx="1266241" cy="1284096"/>
              </a:xfrm>
              <a:prstGeom prst="roundRect">
                <a:avLst>
                  <a:gd name="adj" fmla="val 5039"/>
                </a:avLst>
              </a:prstGeom>
              <a:solidFill>
                <a:schemeClr val="accent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Freeform 96"/>
              <p:cNvSpPr/>
              <p:nvPr/>
            </p:nvSpPr>
            <p:spPr bwMode="auto">
              <a:xfrm>
                <a:off x="1804148" y="499514"/>
                <a:ext cx="733647" cy="707752"/>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7"/>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rgbClr val="AD1C21"/>
                  </a:solidFill>
                </a:endParaRPr>
              </a:p>
            </p:txBody>
          </p:sp>
        </p:grpSp>
      </p:grpSp>
      <p:sp>
        <p:nvSpPr>
          <p:cNvPr id="22" name="文本框 21">
            <a:extLst>
              <a:ext uri="{FF2B5EF4-FFF2-40B4-BE49-F238E27FC236}">
                <a16:creationId xmlns:a16="http://schemas.microsoft.com/office/drawing/2014/main" id="{F3BF5238-E3CB-3149-8522-13357F1A51D9}"/>
              </a:ext>
            </a:extLst>
          </p:cNvPr>
          <p:cNvSpPr txBox="1"/>
          <p:nvPr/>
        </p:nvSpPr>
        <p:spPr>
          <a:xfrm>
            <a:off x="451138" y="264167"/>
            <a:ext cx="3221210" cy="461661"/>
          </a:xfrm>
          <a:prstGeom prst="rect">
            <a:avLst/>
          </a:prstGeom>
          <a:noFill/>
        </p:spPr>
        <p:txBody>
          <a:bodyPr wrap="square" lIns="91436" tIns="45718" rIns="91436" bIns="45718"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Data</a:t>
            </a:r>
            <a:r>
              <a:rPr lang="zh-CN" altLang="en-US" sz="2400" dirty="0">
                <a:solidFill>
                  <a:schemeClr val="bg1"/>
                </a:solidFill>
                <a:latin typeface="微软雅黑" panose="020B0503020204020204" pitchFamily="34" charset="-122"/>
                <a:ea typeface="微软雅黑" panose="020B0503020204020204" pitchFamily="34" charset="-122"/>
              </a:rPr>
              <a:t> </a:t>
            </a:r>
            <a:r>
              <a:rPr lang="en-US" altLang="zh-CN" sz="2400" dirty="0">
                <a:solidFill>
                  <a:schemeClr val="bg1"/>
                </a:solidFill>
                <a:latin typeface="微软雅黑" panose="020B0503020204020204" pitchFamily="34" charset="-122"/>
                <a:ea typeface="微软雅黑" panose="020B0503020204020204" pitchFamily="34" charset="-122"/>
              </a:rPr>
              <a:t>description</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1" name="TextBox 4">
            <a:extLst>
              <a:ext uri="{FF2B5EF4-FFF2-40B4-BE49-F238E27FC236}">
                <a16:creationId xmlns:a16="http://schemas.microsoft.com/office/drawing/2014/main" id="{B98DB15F-F45B-CD4D-8014-BAFCE3B7778C}"/>
              </a:ext>
            </a:extLst>
          </p:cNvPr>
          <p:cNvSpPr txBox="1"/>
          <p:nvPr/>
        </p:nvSpPr>
        <p:spPr>
          <a:xfrm>
            <a:off x="752168" y="1028824"/>
            <a:ext cx="3604898" cy="461665"/>
          </a:xfrm>
          <a:prstGeom prst="rect">
            <a:avLst/>
          </a:prstGeom>
          <a:noFill/>
        </p:spPr>
        <p:txBody>
          <a:bodyPr wrap="none" rtlCol="0">
            <a:spAutoFit/>
          </a:bodyPr>
          <a:lstStyle/>
          <a:p>
            <a:r>
              <a:rPr lang="en-US" altLang="zh-CN" sz="2400" dirty="0"/>
              <a:t>The text is stored as .txt file</a:t>
            </a:r>
            <a:endParaRPr lang="zh-CN" altLang="en-US" sz="2400" dirty="0"/>
          </a:p>
        </p:txBody>
      </p:sp>
      <p:sp>
        <p:nvSpPr>
          <p:cNvPr id="32" name="矩形 31">
            <a:extLst>
              <a:ext uri="{FF2B5EF4-FFF2-40B4-BE49-F238E27FC236}">
                <a16:creationId xmlns:a16="http://schemas.microsoft.com/office/drawing/2014/main" id="{7375CE0F-6BB3-F441-B664-A90808183106}"/>
              </a:ext>
            </a:extLst>
          </p:cNvPr>
          <p:cNvSpPr/>
          <p:nvPr/>
        </p:nvSpPr>
        <p:spPr>
          <a:xfrm>
            <a:off x="1286531" y="1583672"/>
            <a:ext cx="1550424" cy="369332"/>
          </a:xfrm>
          <a:prstGeom prst="rect">
            <a:avLst/>
          </a:prstGeom>
        </p:spPr>
        <p:txBody>
          <a:bodyPr wrap="none">
            <a:spAutoFit/>
          </a:bodyPr>
          <a:lstStyle/>
          <a:p>
            <a:pPr>
              <a:spcAft>
                <a:spcPts val="0"/>
              </a:spcAft>
            </a:pPr>
            <a:r>
              <a:rPr lang="en-US" altLang="zh-CN" dirty="0">
                <a:solidFill>
                  <a:srgbClr val="000000"/>
                </a:solidFill>
                <a:latin typeface="DengXian" charset="-122"/>
                <a:ea typeface="DengXian" charset="-122"/>
              </a:rPr>
              <a:t>a sample text:</a:t>
            </a:r>
            <a:endParaRPr lang="zh-CN" altLang="zh-CN" dirty="0">
              <a:effectLst/>
              <a:latin typeface="Times New Roman" charset="0"/>
              <a:ea typeface="DengXian" charset="-122"/>
            </a:endParaRPr>
          </a:p>
        </p:txBody>
      </p:sp>
      <p:pic>
        <p:nvPicPr>
          <p:cNvPr id="33" name="图片 32">
            <a:extLst>
              <a:ext uri="{FF2B5EF4-FFF2-40B4-BE49-F238E27FC236}">
                <a16:creationId xmlns:a16="http://schemas.microsoft.com/office/drawing/2014/main" id="{3DDC3F96-BDE5-EB4D-A789-7650A9B76EF5}"/>
              </a:ext>
            </a:extLst>
          </p:cNvPr>
          <p:cNvPicPr/>
          <p:nvPr/>
        </p:nvPicPr>
        <p:blipFill>
          <a:blip r:embed="rId3"/>
          <a:stretch>
            <a:fillRect/>
          </a:stretch>
        </p:blipFill>
        <p:spPr>
          <a:xfrm>
            <a:off x="3287116" y="1768338"/>
            <a:ext cx="6225594" cy="4840565"/>
          </a:xfrm>
          <a:prstGeom prst="rect">
            <a:avLst/>
          </a:prstGeom>
        </p:spPr>
      </p:pic>
    </p:spTree>
    <p:extLst>
      <p:ext uri="{BB962C8B-B14F-4D97-AF65-F5344CB8AC3E}">
        <p14:creationId xmlns:p14="http://schemas.microsoft.com/office/powerpoint/2010/main" val="3313438970"/>
      </p:ext>
    </p:extLst>
  </p:cSld>
  <p:clrMapOvr>
    <a:masterClrMapping/>
  </p:clrMapOvr>
  <p:transition spd="slow">
    <p:fade/>
  </p:transition>
</p:sld>
</file>

<file path=ppt/theme/theme1.xml><?xml version="1.0" encoding="utf-8"?>
<a:theme xmlns:a="http://schemas.openxmlformats.org/drawingml/2006/main" name="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493</TotalTime>
  <Words>920</Words>
  <Application>Microsoft Macintosh PowerPoint</Application>
  <PresentationFormat>宽屏</PresentationFormat>
  <Paragraphs>221</Paragraphs>
  <Slides>27</Slides>
  <Notes>18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等线</vt:lpstr>
      <vt:lpstr>等线</vt:lpstr>
      <vt:lpstr>微软雅黑</vt:lpstr>
      <vt:lpstr>Arial</vt:lpstr>
      <vt:lpstr>Calibri</vt:lpstr>
      <vt:lpstr>Century Gothic</vt:lpstr>
      <vt:lpstr>Eras Light ITC</vt:lpstr>
      <vt:lpstr>Times New Roman</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Step 1:Divide the Sentence</vt:lpstr>
      <vt:lpstr>Step 1:</vt:lpstr>
      <vt:lpstr>Here is an example of .txt after doing the division: </vt:lpstr>
      <vt:lpstr>Step 2:feature extraction </vt:lpstr>
      <vt:lpstr>Step 2:</vt:lpstr>
      <vt:lpstr>TF-IDF</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subject>1</dc:subject>
  <dc:description>1</dc:description>
  <cp:lastModifiedBy>Microsoft Office 用户</cp:lastModifiedBy>
  <cp:revision>63</cp:revision>
  <dcterms:created xsi:type="dcterms:W3CDTF">2015-04-07T16:28:00Z</dcterms:created>
  <dcterms:modified xsi:type="dcterms:W3CDTF">2019-05-19T03:10:04Z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